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0" r:id="rId4"/>
    <p:sldId id="266" r:id="rId5"/>
    <p:sldId id="347" r:id="rId6"/>
    <p:sldId id="346" r:id="rId7"/>
    <p:sldId id="278" r:id="rId8"/>
    <p:sldId id="330" r:id="rId9"/>
    <p:sldId id="356" r:id="rId10"/>
    <p:sldId id="300" r:id="rId11"/>
    <p:sldId id="332" r:id="rId12"/>
    <p:sldId id="384" r:id="rId13"/>
    <p:sldId id="343" r:id="rId14"/>
    <p:sldId id="275" r:id="rId15"/>
    <p:sldId id="422" r:id="rId16"/>
    <p:sldId id="272" r:id="rId17"/>
    <p:sldId id="368" r:id="rId18"/>
    <p:sldId id="362" r:id="rId19"/>
    <p:sldId id="367" r:id="rId20"/>
    <p:sldId id="378" r:id="rId21"/>
    <p:sldId id="380" r:id="rId22"/>
    <p:sldId id="350" r:id="rId23"/>
    <p:sldId id="373" r:id="rId24"/>
    <p:sldId id="382" r:id="rId25"/>
    <p:sldId id="309" r:id="rId26"/>
    <p:sldId id="389" r:id="rId27"/>
    <p:sldId id="390" r:id="rId28"/>
    <p:sldId id="386" r:id="rId29"/>
    <p:sldId id="388" r:id="rId30"/>
    <p:sldId id="292" r:id="rId31"/>
    <p:sldId id="294" r:id="rId32"/>
    <p:sldId id="326" r:id="rId33"/>
    <p:sldId id="307" r:id="rId34"/>
    <p:sldId id="358" r:id="rId35"/>
    <p:sldId id="304" r:id="rId36"/>
    <p:sldId id="394" r:id="rId37"/>
    <p:sldId id="396" r:id="rId38"/>
    <p:sldId id="398" r:id="rId39"/>
    <p:sldId id="400" r:id="rId40"/>
    <p:sldId id="408" r:id="rId41"/>
    <p:sldId id="412" r:id="rId42"/>
    <p:sldId id="410" r:id="rId43"/>
    <p:sldId id="413" r:id="rId44"/>
    <p:sldId id="414" r:id="rId45"/>
    <p:sldId id="403" r:id="rId46"/>
    <p:sldId id="415" r:id="rId47"/>
    <p:sldId id="416" r:id="rId48"/>
    <p:sldId id="417" r:id="rId49"/>
    <p:sldId id="418" r:id="rId50"/>
    <p:sldId id="419" r:id="rId51"/>
    <p:sldId id="407" r:id="rId52"/>
    <p:sldId id="404" r:id="rId53"/>
    <p:sldId id="354" r:id="rId54"/>
    <p:sldId id="36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C37F339-44EF-482C-887E-84D1FF5870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F0F270C-D7FF-4C99-AD5C-A71FD5BD6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A1A088-EB6B-404D-9883-81412C998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03411E9-2880-45E8-AF99-0BDE5E3766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6AEE9D3-505B-4F37-B0C2-58108B18A0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1A1B2A9-4DFC-442F-9D6B-6580BB077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294617-EA81-48FD-859B-ACB37B7E9B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7B650F-AB41-4827-91DB-4180C2340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4506C54-71A0-4F66-A833-991508539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A38C1AA-810B-460B-BBFE-6617ED171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100984E-0471-424A-A9A6-1FA779EDB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843D5-D9B1-4ED1-8A21-E036D437418E}" type="datetimeFigureOut">
              <a:rPr lang="ru-RU" smtClean="0"/>
              <a:pPr/>
              <a:t>09.04.2013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84F21-8BF2-4183-BF70-EA8D484396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F55D63-9569-469A-AE51-80C8C4B1CE4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Виктор\Мои документы\PoverPoint\фон - 69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Лента лицом вверх 2"/>
          <p:cNvSpPr/>
          <p:nvPr/>
        </p:nvSpPr>
        <p:spPr>
          <a:xfrm>
            <a:off x="611560" y="1412776"/>
            <a:ext cx="8280920" cy="1152128"/>
          </a:xfrm>
          <a:prstGeom prst="ribbon2">
            <a:avLst>
              <a:gd name="adj1" fmla="val 24587"/>
              <a:gd name="adj2" fmla="val 50000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88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«Взлёт»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338" y="4005263"/>
            <a:ext cx="367347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гражданского и патриотического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воспитания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Невского района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Санкт-Петербурга</a:t>
            </a:r>
          </a:p>
        </p:txBody>
      </p:sp>
      <p:pic>
        <p:nvPicPr>
          <p:cNvPr id="1033" name="Picture 9" descr="C:\Documents and Settings\Виктор\Мои документы\Загрузки\0_879ae_b24e65b8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61159">
            <a:off x="7626350" y="579438"/>
            <a:ext cx="8128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molochnoe.ru/sites/default/files/agorodok/1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5208" y="1397344"/>
            <a:ext cx="7128792" cy="54606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476672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Английский социолог Энтони Гидденс :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rebuchet MS" pitchFamily="34" charset="0"/>
              </a:rPr>
              <a:t>   </a:t>
            </a:r>
            <a:r>
              <a:rPr lang="ru-RU" sz="2400" b="1" dirty="0" smtClean="0">
                <a:latin typeface="Trebuchet MS" pitchFamily="34" charset="0"/>
              </a:rPr>
              <a:t>«Семья - группа людей, связанных прямыми родственными отношениями, взрослые члены которой принимают на себя обязательства по уходу за детьми». 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2656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3.bp.blogspot.com/_JFDmXgk2Pdg/TA1GVittbuI/AAAAAAAABYQ/SxMS2Nt98sY/s1600/family-silhouett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985" cy="5733256"/>
          </a:xfrm>
          <a:prstGeom prst="rect">
            <a:avLst/>
          </a:prstGeom>
          <a:noFill/>
        </p:spPr>
      </p:pic>
      <p:pic>
        <p:nvPicPr>
          <p:cNvPr id="66564" name="Picture 4" descr="http://images.superstyle.ru/pic/art_pics/2_78_27881_1305552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9144000" cy="1196752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1224136" cy="1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1655593" cy="170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99592" y="4365104"/>
            <a:ext cx="7512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    С семьи начинается жизнь человека, здесь происходит формирование его как гражданина.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    Благополучие семьи — вот мерило развития и прогресса страны. 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3074" name="Picture 2" descr="http://www.parenting.ru/sites/www.parenting.ru/files/imagecache/slideshow-600x250/article/49756/slideshow/0516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836712"/>
            <a:ext cx="5949012" cy="3312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43608" y="4941168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Слово </a:t>
            </a:r>
            <a:r>
              <a:rPr lang="ru-RU" sz="2800" b="1" dirty="0" smtClean="0">
                <a:solidFill>
                  <a:srgbClr val="FFFF00"/>
                </a:solidFill>
                <a:latin typeface="Trebuchet MS" pitchFamily="34" charset="0"/>
              </a:rPr>
              <a:t>«семья» </a:t>
            </a:r>
            <a:r>
              <a:rPr lang="ru-RU" sz="2800" dirty="0" smtClean="0">
                <a:solidFill>
                  <a:schemeClr val="bg1"/>
                </a:solidFill>
                <a:latin typeface="Trebuchet MS" pitchFamily="34" charset="0"/>
              </a:rPr>
              <a:t>происходит</a:t>
            </a:r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 от др.-русск. </a:t>
            </a:r>
            <a:r>
              <a:rPr lang="ru-RU" sz="2800" b="1" dirty="0" smtClean="0">
                <a:solidFill>
                  <a:srgbClr val="FFFF00"/>
                </a:solidFill>
                <a:latin typeface="Trebuchet MS" pitchFamily="34" charset="0"/>
              </a:rPr>
              <a:t>сѣмиıа </a:t>
            </a:r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«челядь, домочадцы, семья; муж, жена»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9462" name="Picture 6" descr="http://www.hudojnik-peredvijnik.ru/wp-content/uploads/2012/09/24makovsky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768" y="714356"/>
            <a:ext cx="6991704" cy="40581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3" name="AutoShape 2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772525" y="6532563"/>
            <a:ext cx="304800" cy="228600"/>
          </a:xfrm>
          <a:prstGeom prst="star5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980729"/>
            <a:ext cx="29523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Семья – словечко странное,</a:t>
            </a:r>
            <a:br>
              <a:rPr lang="ru-RU" sz="2400" b="1" dirty="0" smtClean="0"/>
            </a:br>
            <a:r>
              <a:rPr lang="ru-RU" sz="2400" b="1" dirty="0" smtClean="0"/>
              <a:t>Хотя не иностранное.</a:t>
            </a:r>
            <a:br>
              <a:rPr lang="ru-RU" sz="2400" b="1" dirty="0" smtClean="0"/>
            </a:br>
            <a:r>
              <a:rPr lang="ru-RU" sz="2400" b="1" dirty="0" smtClean="0"/>
              <a:t>– Как слово получилось,</a:t>
            </a:r>
            <a:br>
              <a:rPr lang="ru-RU" sz="2400" b="1" dirty="0" smtClean="0"/>
            </a:br>
            <a:r>
              <a:rPr lang="ru-RU" sz="2400" b="1" dirty="0" smtClean="0"/>
              <a:t>Не ясно нам совсем.</a:t>
            </a:r>
            <a:br>
              <a:rPr lang="ru-RU" sz="2400" b="1" dirty="0" smtClean="0"/>
            </a:br>
            <a:r>
              <a:rPr lang="ru-RU" sz="2400" b="1" dirty="0" smtClean="0"/>
              <a:t>Ну, «Я» – мы понимаем,</a:t>
            </a:r>
            <a:br>
              <a:rPr lang="ru-RU" sz="2400" b="1" dirty="0" smtClean="0"/>
            </a:br>
            <a:r>
              <a:rPr lang="ru-RU" sz="2400" b="1" dirty="0" smtClean="0"/>
              <a:t>А почему их семь?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148064" y="980728"/>
            <a:ext cx="31683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Не надо думать и гадать,</a:t>
            </a:r>
            <a:br>
              <a:rPr lang="ru-RU" sz="2400" b="1" dirty="0" smtClean="0"/>
            </a:br>
            <a:r>
              <a:rPr lang="ru-RU" sz="2400" b="1" dirty="0" smtClean="0"/>
              <a:t>А надо просто сосчитать:</a:t>
            </a:r>
            <a:br>
              <a:rPr lang="ru-RU" sz="2400" b="1" dirty="0" smtClean="0"/>
            </a:br>
            <a:r>
              <a:rPr lang="ru-RU" sz="2400" b="1" dirty="0" smtClean="0"/>
              <a:t>Два дедушки,</a:t>
            </a:r>
            <a:br>
              <a:rPr lang="ru-RU" sz="2400" b="1" dirty="0" smtClean="0"/>
            </a:br>
            <a:r>
              <a:rPr lang="ru-RU" sz="2400" b="1" dirty="0" smtClean="0"/>
              <a:t>Две бабушки,</a:t>
            </a:r>
            <a:br>
              <a:rPr lang="ru-RU" sz="2400" b="1" dirty="0" smtClean="0"/>
            </a:br>
            <a:r>
              <a:rPr lang="ru-RU" sz="2400" b="1" dirty="0" smtClean="0"/>
              <a:t>Плюс папа, мама, я.</a:t>
            </a:r>
            <a:br>
              <a:rPr lang="ru-RU" sz="2400" b="1" dirty="0" smtClean="0"/>
            </a:br>
            <a:r>
              <a:rPr lang="ru-RU" sz="2400" b="1" dirty="0" smtClean="0"/>
              <a:t>Сложили?</a:t>
            </a:r>
            <a:br>
              <a:rPr lang="ru-RU" sz="2400" b="1" dirty="0" smtClean="0"/>
            </a:br>
            <a:r>
              <a:rPr lang="ru-RU" sz="2400" b="1" dirty="0" smtClean="0"/>
              <a:t>Получается семь человек,</a:t>
            </a:r>
            <a:br>
              <a:rPr lang="ru-RU" sz="2400" b="1" dirty="0" smtClean="0"/>
            </a:br>
            <a:r>
              <a:rPr lang="ru-RU" sz="2400" b="1" dirty="0" smtClean="0"/>
              <a:t>Семь «Я»!</a:t>
            </a:r>
            <a:endParaRPr lang="ru-RU" sz="2400" b="1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771800" y="4221088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В статье1 «Семейного Кодекса Российской Федерации» говорится, что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rebuchet MS" pitchFamily="34" charset="0"/>
              </a:rPr>
              <a:t>«Семья, материнство, отцовство и детство в Российской Федерации находятся под защитой государства». </a:t>
            </a:r>
            <a:endParaRPr lang="ru-RU" sz="2400" b="1" dirty="0">
              <a:solidFill>
                <a:srgbClr val="FFFF00"/>
              </a:solidFill>
              <a:latin typeface="Trebuchet MS" pitchFamily="34" charset="0"/>
            </a:endParaRPr>
          </a:p>
        </p:txBody>
      </p:sp>
      <p:pic>
        <p:nvPicPr>
          <p:cNvPr id="7" name="Picture 2" descr="http://www.edu.cap.ru/home/4215/65/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0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vse35.ru/upload/userfiles/user_19854/images/semeinii_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1282">
            <a:off x="4133339" y="392188"/>
            <a:ext cx="2238923" cy="34671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76672"/>
            <a:ext cx="1224136" cy="1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img1.liveinternet.ru/images/attach/c/6/89/794/89794261_1234664_8_iulya_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204864"/>
            <a:ext cx="4582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в России</a:t>
            </a:r>
          </a:p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отмечается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900igr.net/datas/prazdniki/Mezhdunarodnyj-den-semi/0012-012-8-ijulja-Den-semi-ljubvi-i-vern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68952" cy="6669360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img1.liveinternet.ru/images/attach/c/3/75/942/75942785_2009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78986"/>
            <a:ext cx="4307534" cy="6102341"/>
          </a:xfrm>
          <a:prstGeom prst="rect">
            <a:avLst/>
          </a:prstGeom>
          <a:noFill/>
        </p:spPr>
      </p:pic>
      <p:pic>
        <p:nvPicPr>
          <p:cNvPr id="3" name="Picture 2" descr="http://www.roslavl.ru/downloads/news/images/1309969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024336" cy="302433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4149080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rebuchet MS" pitchFamily="34" charset="0"/>
              </a:rPr>
              <a:t>       Петр и Феврония — покровители семьи и брака. Их брак является образцом христианского супружества.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Виктор\Мои документы\мои рисунки\петр и евфронья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47664" y="6021288"/>
            <a:ext cx="6408712" cy="584775"/>
          </a:xfrm>
          <a:prstGeom prst="rect">
            <a:avLst/>
          </a:prstGeom>
          <a:solidFill>
            <a:srgbClr val="9933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rebuchet MS" pitchFamily="34" charset="0"/>
              </a:rPr>
              <a:t>Петр и Феврония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my-ivanovo.ru/wp-content/uploads/2009/12/667713_442643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20882"/>
            <a:ext cx="9144000" cy="603711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842493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</a:rPr>
              <a:t>     </a:t>
            </a:r>
            <a:r>
              <a:rPr lang="ru-RU" sz="3200" b="1" dirty="0" smtClean="0">
                <a:solidFill>
                  <a:srgbClr val="002060"/>
                </a:solidFill>
                <a:latin typeface="Trebuchet MS" pitchFamily="34" charset="0"/>
              </a:rPr>
              <a:t>Международный день семей </a:t>
            </a:r>
            <a:endParaRPr lang="ru-RU" sz="2800" b="1" dirty="0" smtClean="0">
              <a:solidFill>
                <a:srgbClr val="002060"/>
              </a:solidFill>
              <a:latin typeface="Trebuchet MS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</a:rPr>
              <a:t>(на других официальных языках ООН: англ. </a:t>
            </a:r>
            <a:r>
              <a:rPr lang="ru-RU" sz="2800" b="1" i="1" dirty="0" smtClean="0">
                <a:solidFill>
                  <a:srgbClr val="002060"/>
                </a:solidFill>
                <a:latin typeface="Trebuchet MS" pitchFamily="34" charset="0"/>
              </a:rPr>
              <a:t>International Day of Families,</a:t>
            </a:r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</a:rPr>
              <a:t> фр. </a:t>
            </a:r>
            <a:r>
              <a:rPr lang="ru-RU" sz="2800" b="1" i="1" dirty="0" smtClean="0">
                <a:solidFill>
                  <a:srgbClr val="002060"/>
                </a:solidFill>
                <a:latin typeface="Trebuchet MS" pitchFamily="34" charset="0"/>
              </a:rPr>
              <a:t>Journée internationale des familles</a:t>
            </a:r>
            <a:r>
              <a:rPr lang="ru-RU" sz="2800" b="1" dirty="0" smtClean="0">
                <a:solidFill>
                  <a:srgbClr val="002060"/>
                </a:solidFill>
                <a:latin typeface="Trebuchet MS" pitchFamily="34" charset="0"/>
              </a:rPr>
              <a:t> )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noginsk-sch24.edusite.ru/scin/cvety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510"/>
          </a:xfrm>
          <a:prstGeom prst="rect">
            <a:avLst/>
          </a:prstGeom>
          <a:noFill/>
        </p:spPr>
      </p:pic>
      <p:pic>
        <p:nvPicPr>
          <p:cNvPr id="3" name="Picture 2" descr="http://noginsk-sch24.edusite.ru/images/24254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2656"/>
            <a:ext cx="7344816" cy="61108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547664" y="6021288"/>
            <a:ext cx="6408712" cy="584775"/>
          </a:xfrm>
          <a:prstGeom prst="rect">
            <a:avLst/>
          </a:prstGeom>
          <a:solidFill>
            <a:srgbClr val="0099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rebuchet MS" pitchFamily="34" charset="0"/>
              </a:rPr>
              <a:t>Петр и Феврония 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23728" y="4509120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 В России около 40 млн. семей, половина из них бездетная, у большинства семей – лишь один ребенок, а количество многодетных семей стремится к статистической погрешности в 3-5%. </a:t>
            </a:r>
            <a:b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</a:b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7" name="Picture 2" descr="http://www.edu.cap.ru/home/4215/65/ger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0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www.proza.ru/pics/2012/07/08/1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88640"/>
            <a:ext cx="2736304" cy="432717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76672"/>
            <a:ext cx="1584176" cy="163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vashdosygkz.ru/wp-content/uploads/2011/11/36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3323" cy="61264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661248"/>
            <a:ext cx="9144000" cy="1200329"/>
          </a:xfrm>
          <a:prstGeom prst="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    Семья ШИШКИНЫХ из Воронежской области, «самая многодетная» семья России, в которой 20 собственных детей – этот рекорд занесен в Книгу рекордов ГИННЕСА.</a:t>
            </a:r>
            <a:endParaRPr lang="ru-RU" sz="240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i072.radikal.ru/1009/ed/918d00c09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275856" cy="3579695"/>
          </a:xfrm>
          <a:prstGeom prst="rect">
            <a:avLst/>
          </a:prstGeom>
          <a:noFill/>
        </p:spPr>
      </p:pic>
      <p:pic>
        <p:nvPicPr>
          <p:cNvPr id="50182" name="Picture 6" descr="http://celebrity.russiaregionpress.ru/files/2009/10/36c83741348ed7ee27ab174bfbe27ba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319"/>
            <a:ext cx="4283968" cy="3357681"/>
          </a:xfrm>
          <a:prstGeom prst="rect">
            <a:avLst/>
          </a:prstGeom>
          <a:noFill/>
        </p:spPr>
      </p:pic>
      <p:pic>
        <p:nvPicPr>
          <p:cNvPr id="50184" name="Picture 8" descr="http://www.shans-online.com/images/news/2012/12/50bdd0c588b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1202" y="0"/>
            <a:ext cx="5892798" cy="3535680"/>
          </a:xfrm>
          <a:prstGeom prst="rect">
            <a:avLst/>
          </a:prstGeom>
          <a:noFill/>
        </p:spPr>
      </p:pic>
      <p:pic>
        <p:nvPicPr>
          <p:cNvPr id="50186" name="Picture 10" descr="http://a9.vietbao.vn/images/vn905/Tong_Hop/50886655_putin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0426" y="3501008"/>
            <a:ext cx="4893574" cy="33569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140968"/>
            <a:ext cx="9144000" cy="400110"/>
          </a:xfrm>
          <a:prstGeom prst="rect">
            <a:avLst/>
          </a:prstGeom>
          <a:solidFill>
            <a:srgbClr val="9933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rebuchet MS" pitchFamily="34" charset="0"/>
              </a:rPr>
              <a:t>Семья Президента РФ ПУТИНА В.В.</a:t>
            </a:r>
            <a:endParaRPr lang="ru-RU" sz="20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istorija/Revoljutsija-1917-goda-v-Rossii/0002-003-Revoljutsija-1917-goda-v-Ros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5724128" y="476672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Николай </a:t>
            </a:r>
            <a:r>
              <a:rPr lang="en-US" sz="2400" b="1" dirty="0" smtClean="0">
                <a:solidFill>
                  <a:schemeClr val="bg1"/>
                </a:solidFill>
                <a:latin typeface="Trebuchet MS" pitchFamily="34" charset="0"/>
              </a:rPr>
              <a:t>II </a:t>
            </a:r>
            <a:endParaRPr lang="ru-RU" sz="2400" b="1" dirty="0" smtClean="0">
              <a:solidFill>
                <a:schemeClr val="bg1"/>
              </a:solidFill>
              <a:latin typeface="Trebuchet MS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со своей семьей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446195" cy="1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3mlntcv38ck9k.cloudfront.net/content/lesson_material_image/2111/72c2cc863d2d4bc3f7409d4845d19f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34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165304"/>
            <a:ext cx="9144000" cy="461665"/>
          </a:xfrm>
          <a:prstGeom prst="rect">
            <a:avLst/>
          </a:prstGeom>
          <a:solidFill>
            <a:srgbClr val="9933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Дворянская семья. </a:t>
            </a:r>
            <a:r>
              <a:rPr lang="en-US" sz="2400" b="1" dirty="0" smtClean="0">
                <a:latin typeface="Trebuchet MS" pitchFamily="34" charset="0"/>
              </a:rPr>
              <a:t>XIX </a:t>
            </a:r>
            <a:r>
              <a:rPr lang="ru-RU" sz="2400" b="1" dirty="0" smtClean="0">
                <a:latin typeface="Trebuchet MS" pitchFamily="34" charset="0"/>
              </a:rPr>
              <a:t>век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6280"/>
            <a:ext cx="1224136" cy="1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andcvet.narod.ru/sib1/06/04/max/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6695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Свадьба в семье рабочих. </a:t>
            </a:r>
            <a:r>
              <a:rPr lang="en-US" sz="2400" b="1" dirty="0" smtClean="0">
                <a:latin typeface="Trebuchet MS" pitchFamily="34" charset="0"/>
              </a:rPr>
              <a:t>XIX </a:t>
            </a:r>
            <a:r>
              <a:rPr lang="ru-RU" sz="2400" b="1" dirty="0" smtClean="0">
                <a:latin typeface="Trebuchet MS" pitchFamily="34" charset="0"/>
              </a:rPr>
              <a:t>век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1224136" cy="1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i13.fastpic.ru/big/2011/0106/4f/6e54894af14fb78d30002514d557764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093296"/>
            <a:ext cx="9144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rebuchet MS" pitchFamily="34" charset="0"/>
              </a:rPr>
              <a:t>Крестьянская семья. Рязанская губерния, Касимовский уезд,</a:t>
            </a:r>
            <a:br>
              <a:rPr lang="ru-RU" sz="2000" b="1" dirty="0" smtClean="0">
                <a:latin typeface="Trebuchet MS" pitchFamily="34" charset="0"/>
              </a:rPr>
            </a:br>
            <a:r>
              <a:rPr lang="ru-RU" sz="2000" b="1" dirty="0" smtClean="0">
                <a:latin typeface="Trebuchet MS" pitchFamily="34" charset="0"/>
              </a:rPr>
              <a:t>село Увяз. 1910</a:t>
            </a:r>
            <a:endParaRPr lang="ru-RU" sz="2000" b="1" dirty="0">
              <a:latin typeface="Trebuchet MS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1224136" cy="126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&amp;IEcy;&amp;ncy;&amp;icy;&amp;scy;&amp;iecy;&amp;jcy;&amp;scy;&amp;kcy;&amp;acy;&amp;yacy; &amp;gcy;&amp;ucy;&amp;bcy;&amp;iecy;&amp;rcy;&amp;ncy;&amp;icy;&amp;yacy; &amp;Rcy;&amp;ocy;&amp;scy;&amp;scy;&amp;icy;&amp;jcy;&amp;scy;&amp;kcy;&amp;ocy;&amp;jcy; &amp;icy;&amp;mcy;&amp;pcy;&amp;iecy;&amp;rcy;&amp;i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407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24600"/>
            <a:ext cx="9220200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Сибирь. Август 1912 года. Крестьянская семья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04664"/>
            <a:ext cx="1368152" cy="141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cdn-premiere.ladmedia.fr/var/premiere/storage/images/public/photos-people/photos-mariage-du-prince-william-et-de-kate-middleton-les-photographies-officielles-des-maries/la-famille-royale-britannique-du-cote-du-prince-william/43305536-1-fre-FR/La-famille-royale-britannique-du-cote-du-prince-William_portrait_w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1955" cy="63093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Елизавета </a:t>
            </a:r>
            <a:r>
              <a:rPr lang="en-US" sz="2400" b="1" dirty="0" smtClean="0">
                <a:latin typeface="Trebuchet MS" pitchFamily="34" charset="0"/>
              </a:rPr>
              <a:t>II </a:t>
            </a:r>
            <a:r>
              <a:rPr lang="ru-RU" sz="2400" b="1" dirty="0" smtClean="0">
                <a:latin typeface="Trebuchet MS" pitchFamily="34" charset="0"/>
              </a:rPr>
              <a:t> и королевская семья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1224136" cy="126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s017.radikal.ru/i426/1205/99/b6e2d5277f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5787" cy="59492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157192"/>
            <a:ext cx="9144000" cy="1692771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rebuchet MS" pitchFamily="34" charset="0"/>
              </a:rPr>
              <a:t>Международный день семей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отмечается ежегодно 15 мая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(Провозглашён Генеральной Ассамблеей ООН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в сентябре 1993 года).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32656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Benoit XVI avec la famille royale espagnole, en 2011 - Les couronnes de Benoit XVI  - ParisMatch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1630" cy="573325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733256"/>
            <a:ext cx="9144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Бенедикт </a:t>
            </a:r>
            <a:r>
              <a:rPr lang="en-US" sz="2400" b="1" dirty="0" smtClean="0">
                <a:latin typeface="Trebuchet MS" pitchFamily="34" charset="0"/>
              </a:rPr>
              <a:t>XVI c </a:t>
            </a:r>
            <a:r>
              <a:rPr lang="ru-RU" sz="2400" b="1" dirty="0" smtClean="0">
                <a:latin typeface="Trebuchet MS" pitchFamily="34" charset="0"/>
              </a:rPr>
              <a:t>испанской королевской семьей </a:t>
            </a:r>
          </a:p>
          <a:p>
            <a:pPr algn="ctr"/>
            <a:r>
              <a:rPr lang="ru-RU" sz="2400" b="1" dirty="0" smtClean="0">
                <a:latin typeface="Trebuchet MS" pitchFamily="34" charset="0"/>
              </a:rPr>
              <a:t>в 2011 году</a:t>
            </a:r>
            <a:r>
              <a:rPr lang="fr-FR" sz="2400" b="1" dirty="0" smtClean="0">
                <a:latin typeface="Trebuchet MS" pitchFamily="34" charset="0"/>
              </a:rPr>
              <a:t> </a:t>
            </a:r>
            <a:endParaRPr lang="fr-FR" sz="2400" b="1" dirty="0"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242000" cy="128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Виктор\Мои документы\PoverPoint\фон - 75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499" cy="6858000"/>
          </a:xfrm>
          <a:prstGeom prst="rect">
            <a:avLst/>
          </a:prstGeom>
          <a:noFill/>
        </p:spPr>
      </p:pic>
      <p:pic>
        <p:nvPicPr>
          <p:cNvPr id="3" name="Picture 2" descr="http://universe.byu.edu/beta/wp-content/uploads/2012/11/Obama-2012_Bing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697" y="-1"/>
            <a:ext cx="7802303" cy="68580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404664"/>
            <a:ext cx="5040560" cy="830997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rebuchet MS" pitchFamily="34" charset="0"/>
              </a:rPr>
              <a:t>Президент США  Б. Обама</a:t>
            </a:r>
          </a:p>
          <a:p>
            <a:r>
              <a:rPr lang="ru-RU" sz="2400" b="1" dirty="0" smtClean="0">
                <a:latin typeface="Trebuchet MS" pitchFamily="34" charset="0"/>
              </a:rPr>
              <a:t> с семьей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8"/>
            <a:ext cx="1155432" cy="119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wpnukes.com/demo/html/welcare/images/resource/gallery/pic8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09329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1152128" cy="118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0932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rebuchet MS" pitchFamily="34" charset="0"/>
              </a:rPr>
              <a:t>Папа, мама и я – спортивная семья !</a:t>
            </a:r>
            <a:endParaRPr lang="ru-RU" sz="28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edia.vremyan.ru/images/640_480/images_1389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33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1440160" cy="148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 descr="http://molod.in.ua/wp-content/uploads/2012/03/family_spo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4664"/>
            <a:ext cx="5210549" cy="38164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4437112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Семья, она как Родина,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просто ДОЛЖНА БЫТЬ !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32656"/>
            <a:ext cx="1512168" cy="156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7224" y="3356992"/>
            <a:ext cx="6201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Семья в живописи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844824"/>
            <a:ext cx="1727200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C:\Documents and Settings\Виктор\Мои документы\Загрузки\klipart_4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85794"/>
            <a:ext cx="2448272" cy="192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artchive.ru/i/f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192"/>
            <a:ext cx="9144000" cy="1008112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20688"/>
            <a:ext cx="1512168" cy="156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&amp;Fcy;&amp;acy;&amp;jcy;&amp;lcy;:Angelo Bronzino 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88640"/>
            <a:ext cx="5117497" cy="64807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508104" y="3645024"/>
            <a:ext cx="33843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Святое семейство со святой Анной и Иоанном Крестителем.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 Картина Аньоло Бронзино, ок. 1530</a:t>
            </a:r>
            <a:endParaRPr lang="ru-RU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76672"/>
            <a:ext cx="1584176" cy="163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&amp;Fcy;&amp;acy;&amp;jcy;&amp;lcy;:Los duques de Osuna y sus hij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402" y="140427"/>
            <a:ext cx="4857654" cy="65057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5220072" y="4206240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Старинная семья (картина Франсиско Гойя)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&amp;Pcy;&amp;softcy;&amp;iecy;&amp;rcy; &amp;Mcy;&amp;icy;&amp;ncy;&amp;softcy;&amp;yacy;&amp;rcy; -- &amp;Scy;&amp;iecy;&amp;mcy;&amp;softcy;&amp;yacy; &amp;vcy;&amp;iecy;&amp;lcy;&amp;icy;&amp;kcy;&amp;ocy;&amp;gcy;&amp;ocy; &amp;dcy;&amp;ocy;&amp;fcy;&amp;icy;&amp;ncy;&amp;acy;. &amp;Vcy;&amp;iecy;&amp;rcy;&amp;scy;&amp;acy;&amp;lcy;&amp;softcy;&amp;scy;&amp;kcy;&amp;icy;&amp;jcy; &amp;dcy;&amp;vcy;&amp;ocy;&amp;rcy;&amp;iecy;&amp;ts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332657"/>
            <a:ext cx="561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Версальский дворец: Пьер Миньяр.  Семья великого дофина. 1867 г.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69160"/>
            <a:ext cx="1585793" cy="163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s46.radikal.ru/i113/0905/ed/f1c53a64c1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05849" cy="58772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877272"/>
            <a:ext cx="9144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rebuchet MS" pitchFamily="34" charset="0"/>
              </a:rPr>
              <a:t>Чарльз Уилсон Пил </a:t>
            </a:r>
          </a:p>
          <a:p>
            <a:pPr algn="ctr"/>
            <a:r>
              <a:rPr lang="ru-RU" sz="2400" b="1" dirty="0" smtClean="0">
                <a:latin typeface="Trebuchet MS" pitchFamily="34" charset="0"/>
              </a:rPr>
              <a:t>Семья Пил 1771-73 г.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Виктор\Мои документы\PoverPoint\фон - 76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91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548680"/>
            <a:ext cx="6961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rebuchet MS" pitchFamily="34" charset="0"/>
              </a:rPr>
              <a:t>       Установление этого дня ставит целью обратить внимание общественности стран на многочисленные проблемы семьи.</a:t>
            </a:r>
            <a:endParaRPr lang="ru-RU" sz="24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2" name="Picture 4" descr="http://algeruzvillas.com/images/content/demo-only/featured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988840"/>
            <a:ext cx="5651946" cy="3770127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iovanni Battista Torrigl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Trebuchet MS" pitchFamily="34" charset="0"/>
              </a:rPr>
              <a:t>Giovanni Battista Torriglia (Italian, 1858-1937)</a:t>
            </a:r>
            <a:endParaRPr lang="it-IT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s009.radikal.ru/i310/1104/bb/e069762478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13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Trebuchet MS" pitchFamily="34" charset="0"/>
              </a:rPr>
              <a:t>Giovanni Battista Torriglia (Italian, 1858-1937)</a:t>
            </a:r>
            <a:endParaRPr lang="it-IT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img-fotki.yandex.ru/get/5805/82881001.52c/0_8cfe6_11e624a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Trebuchet MS" pitchFamily="34" charset="0"/>
              </a:rPr>
              <a:t>Giovanni Battista Torriglia (Italian, 1858-1937)</a:t>
            </a:r>
            <a:endParaRPr lang="it-IT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img-fotki.yandex.ru/get/5704/82881001.52c/0_8cfe4_dcd9cdc2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9144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latin typeface="Trebuchet MS" pitchFamily="34" charset="0"/>
              </a:rPr>
              <a:t>Giovanni Battista Torriglia </a:t>
            </a:r>
            <a:endParaRPr lang="ru-RU" sz="2400" b="1" dirty="0" smtClean="0">
              <a:latin typeface="Trebuchet MS" pitchFamily="34" charset="0"/>
            </a:endParaRPr>
          </a:p>
          <a:p>
            <a:pPr algn="ctr"/>
            <a:r>
              <a:rPr lang="it-IT" sz="2400" b="1" dirty="0" smtClean="0">
                <a:latin typeface="Trebuchet MS" pitchFamily="34" charset="0"/>
              </a:rPr>
              <a:t>(Italian, 1858-1937)</a:t>
            </a:r>
            <a:endParaRPr lang="it-IT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50.radikal.ru/i129/1108/c4/98e98c8254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396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s013.radikal.ru/i322/1108/ad/4f063b9a5b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56539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s13.radikal.ru/i186/1108/1e/676ac80df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318" y="0"/>
            <a:ext cx="9207318" cy="64533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s39.radikal.ru/i085/1108/a1/4e2889b857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0624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s43.radikal.ru/i102/1108/b5/746a5f497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s02.radikal.ru/i175/1108/62/6d74c3f63b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Итальянский художник </a:t>
            </a:r>
            <a:r>
              <a:rPr lang="en-US" sz="2400" b="1" dirty="0" smtClean="0"/>
              <a:t>Eugenio Eduardo Zampighi (1859-1944)</a:t>
            </a:r>
            <a:endParaRPr lang="ru-RU" sz="24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Виктор\Мои документы\PoverPoint\фон - 64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893" y="0"/>
            <a:ext cx="9181786" cy="6858000"/>
          </a:xfrm>
          <a:prstGeom prst="rect">
            <a:avLst/>
          </a:prstGeom>
          <a:noFill/>
        </p:spPr>
      </p:pic>
      <p:pic>
        <p:nvPicPr>
          <p:cNvPr id="3" name="Picture 2" descr="http://weselye-prazdnik.ru/wp-content/themes/vector-flower/images/top_fra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45811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2996952"/>
            <a:ext cx="5472608" cy="3416320"/>
          </a:xfrm>
          <a:prstGeom prst="rect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       </a:t>
            </a:r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rebuchet MS" pitchFamily="34" charset="0"/>
              </a:rPr>
              <a:t>15 мая – особенно важная дата, в этот день во всём мире друг друга поздравляют самые близкие, любимые и родные люди – члены семьи.</a:t>
            </a:r>
          </a:p>
          <a:p>
            <a:pPr algn="ctr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32656"/>
            <a:ext cx="1368152" cy="141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lh6.ggpht.com/_zHHJRoNKOlg/TJ7JyRCe08I/AAAAAAAAGbk/Fu3EJ3LvWcg/s830/Eduardo%20Eugenio%20Zampighi%20%281859%E2%80%931944%29%20%C2%ABIdyllic%20Family%20Scene%20with%20Newborn%C2%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59139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6165304"/>
            <a:ext cx="9144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Trebuchet MS" pitchFamily="34" charset="0"/>
              </a:rPr>
              <a:t>Eduardo Eugenio Zampighi (1859–1944) </a:t>
            </a:r>
            <a:endParaRPr lang="ru-RU" sz="2000" b="1" dirty="0" smtClean="0">
              <a:latin typeface="Trebuchet MS" pitchFamily="34" charset="0"/>
            </a:endParaRPr>
          </a:p>
          <a:p>
            <a:pPr algn="ctr"/>
            <a:r>
              <a:rPr lang="en-US" sz="2000" b="1" dirty="0" smtClean="0">
                <a:latin typeface="Trebuchet MS" pitchFamily="34" charset="0"/>
              </a:rPr>
              <a:t>«Idyllic Family Scene with Newborn» </a:t>
            </a:r>
            <a:endParaRPr lang="ru-RU" sz="20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files.smallbay.ru/images8/kauffmann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227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093296"/>
            <a:ext cx="91440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rebuchet MS" pitchFamily="34" charset="0"/>
              </a:rPr>
              <a:t>Кауфман Ангелика Мария (Kauffmann) (1741-1807) </a:t>
            </a:r>
          </a:p>
          <a:p>
            <a:pPr algn="ctr"/>
            <a:r>
              <a:rPr lang="ru-RU" sz="2000" b="1" dirty="0" smtClean="0">
                <a:latin typeface="Trebuchet MS" pitchFamily="34" charset="0"/>
              </a:rPr>
              <a:t>Король Фердинанд IV с семьей, 1783. Музей Лихтенштейна</a:t>
            </a:r>
            <a:endParaRPr lang="ru-RU" sz="20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900igr.net/datas/prazdniki/Mezhdunarodnyj-den-semi/0029-029-Uspekhov-nam-vs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6390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alenapopova.ru/wp-content/uploads/2012/07/1312965462_semy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7849" cy="6858001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5455584"/>
            <a:ext cx="87129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Семья – группа живущих вместе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близких родственников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(Толковый словарь русского языка С.И. Ожегова и Н.Ю. Шведовой).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04664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5" y="3400425"/>
            <a:ext cx="19050" cy="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1864990" cy="1924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Documents and Settings\Виктор\Мои документы\Загрузки\family - 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852936"/>
            <a:ext cx="5904656" cy="35798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83768" y="332656"/>
            <a:ext cx="6660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rebuchet MS" pitchFamily="34" charset="0"/>
              </a:rPr>
              <a:t>      Семья – группа людей, состоящая из мужа, жены, детей и других близких родственников, живущих вместе.</a:t>
            </a:r>
          </a:p>
          <a:p>
            <a:r>
              <a:rPr lang="ru-RU" sz="2000" b="1" dirty="0" smtClean="0">
                <a:latin typeface="Trebuchet MS" pitchFamily="34" charset="0"/>
              </a:rPr>
              <a:t>(Современный толковый словарь русского языка)</a:t>
            </a:r>
            <a:endParaRPr lang="ru-RU" sz="20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15min.lt/images/photos/609221/big/1285494220fbkk14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985" cy="6021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229200"/>
            <a:ext cx="9144000" cy="163121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       Семья —  группа людей,  состоящая из мужа, жены, детей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и др. близких родственников, живущих вместе; основанная на браке или кровном родстве малая группа, члены которой связаны общностью быта, взаимной помощью, моральной и правовой ответственностью.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rebuchet MS" pitchFamily="34" charset="0"/>
              </a:rPr>
              <a:t>(Толково-энциклопедический словарь)</a:t>
            </a:r>
            <a:endParaRPr lang="ru-RU" sz="2000" b="1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loire.fr/upload/docs/image/jpeg/famille_2007_08_02__14_23_53_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7328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84168" y="476672"/>
            <a:ext cx="28285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rebuchet MS" pitchFamily="34" charset="0"/>
              </a:rPr>
              <a:t>Семья</a:t>
            </a:r>
            <a:r>
              <a:rPr lang="ru-RU" sz="2400" b="1" dirty="0" smtClean="0">
                <a:latin typeface="Trebuchet MS" pitchFamily="34" charset="0"/>
              </a:rPr>
              <a:t>, </a:t>
            </a:r>
            <a:r>
              <a:rPr lang="ru-RU" sz="2000" b="1" dirty="0" smtClean="0">
                <a:latin typeface="Trebuchet MS" pitchFamily="34" charset="0"/>
              </a:rPr>
              <a:t>основанная на браке, кровном родстве или усыновлении малая социальная группа, члены которой связаны общностью быта, взаимной моральной и правовой ответственностью прежде всего за воспитание детей, отношениями взаимопомощи.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rebuchet MS" pitchFamily="34" charset="0"/>
              </a:rPr>
              <a:t>Большая иллюстрированная энциклопедия</a:t>
            </a:r>
            <a:endParaRPr lang="ru-RU" sz="2000" b="1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1296144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665</Words>
  <Application>Microsoft Office PowerPoint</Application>
  <PresentationFormat>Экран (4:3)</PresentationFormat>
  <Paragraphs>76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55" baseType="lpstr">
      <vt:lpstr>Тема Office</vt:lpstr>
      <vt:lpstr>3_Оформление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Виктор</cp:lastModifiedBy>
  <cp:revision>167</cp:revision>
  <dcterms:created xsi:type="dcterms:W3CDTF">2013-04-04T18:14:55Z</dcterms:created>
  <dcterms:modified xsi:type="dcterms:W3CDTF">2013-04-09T06:35:55Z</dcterms:modified>
</cp:coreProperties>
</file>