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99" r:id="rId4"/>
    <p:sldMasterId id="2147483902" r:id="rId5"/>
    <p:sldMasterId id="2147483919" r:id="rId6"/>
    <p:sldMasterId id="2147483936" r:id="rId7"/>
  </p:sldMasterIdLst>
  <p:notesMasterIdLst>
    <p:notesMasterId r:id="rId73"/>
  </p:notesMasterIdLst>
  <p:sldIdLst>
    <p:sldId id="273" r:id="rId8"/>
    <p:sldId id="275" r:id="rId9"/>
    <p:sldId id="277" r:id="rId10"/>
    <p:sldId id="280" r:id="rId11"/>
    <p:sldId id="391" r:id="rId12"/>
    <p:sldId id="286" r:id="rId13"/>
    <p:sldId id="296" r:id="rId14"/>
    <p:sldId id="297" r:id="rId15"/>
    <p:sldId id="298" r:id="rId16"/>
    <p:sldId id="390" r:id="rId17"/>
    <p:sldId id="300" r:id="rId18"/>
    <p:sldId id="303" r:id="rId19"/>
    <p:sldId id="440" r:id="rId20"/>
    <p:sldId id="338" r:id="rId21"/>
    <p:sldId id="415" r:id="rId22"/>
    <p:sldId id="392" r:id="rId23"/>
    <p:sldId id="395" r:id="rId24"/>
    <p:sldId id="424" r:id="rId25"/>
    <p:sldId id="259" r:id="rId26"/>
    <p:sldId id="269" r:id="rId27"/>
    <p:sldId id="268" r:id="rId28"/>
    <p:sldId id="267" r:id="rId29"/>
    <p:sldId id="264" r:id="rId30"/>
    <p:sldId id="263" r:id="rId31"/>
    <p:sldId id="364" r:id="rId32"/>
    <p:sldId id="412" r:id="rId33"/>
    <p:sldId id="408" r:id="rId34"/>
    <p:sldId id="438" r:id="rId35"/>
    <p:sldId id="377" r:id="rId36"/>
    <p:sldId id="445" r:id="rId37"/>
    <p:sldId id="383" r:id="rId38"/>
    <p:sldId id="381" r:id="rId39"/>
    <p:sldId id="262" r:id="rId40"/>
    <p:sldId id="307" r:id="rId41"/>
    <p:sldId id="427" r:id="rId42"/>
    <p:sldId id="430" r:id="rId43"/>
    <p:sldId id="385" r:id="rId44"/>
    <p:sldId id="444" r:id="rId45"/>
    <p:sldId id="306" r:id="rId46"/>
    <p:sldId id="326" r:id="rId47"/>
    <p:sldId id="421" r:id="rId48"/>
    <p:sldId id="401" r:id="rId49"/>
    <p:sldId id="411" r:id="rId50"/>
    <p:sldId id="409" r:id="rId51"/>
    <p:sldId id="355" r:id="rId52"/>
    <p:sldId id="419" r:id="rId53"/>
    <p:sldId id="310" r:id="rId54"/>
    <p:sldId id="340" r:id="rId55"/>
    <p:sldId id="312" r:id="rId56"/>
    <p:sldId id="322" r:id="rId57"/>
    <p:sldId id="360" r:id="rId58"/>
    <p:sldId id="447" r:id="rId59"/>
    <p:sldId id="449" r:id="rId60"/>
    <p:sldId id="302" r:id="rId61"/>
    <p:sldId id="261" r:id="rId62"/>
    <p:sldId id="405" r:id="rId63"/>
    <p:sldId id="305" r:id="rId64"/>
    <p:sldId id="435" r:id="rId65"/>
    <p:sldId id="434" r:id="rId66"/>
    <p:sldId id="333" r:id="rId67"/>
    <p:sldId id="352" r:id="rId68"/>
    <p:sldId id="353" r:id="rId69"/>
    <p:sldId id="349" r:id="rId70"/>
    <p:sldId id="331" r:id="rId71"/>
    <p:sldId id="389" r:id="rId7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993300"/>
    <a:srgbClr val="33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8" autoAdjust="0"/>
    <p:restoredTop sz="94455" autoAdjust="0"/>
  </p:normalViewPr>
  <p:slideViewPr>
    <p:cSldViewPr>
      <p:cViewPr varScale="1">
        <p:scale>
          <a:sx n="67" d="100"/>
          <a:sy n="67" d="100"/>
        </p:scale>
        <p:origin x="-21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4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719216-9390-433F-BF8B-B85FFF28B77E}" type="datetimeFigureOut">
              <a:rPr lang="ru-RU"/>
              <a:pPr>
                <a:defRPr/>
              </a:pPr>
              <a:t>10.02.2013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E860BC-2264-425D-8FE1-091C80F19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E77F48-F79D-4987-9B33-6C21FD43925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13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C5E094-B681-42DE-860D-912580B4345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28787-D396-435A-8B1A-D80FEBDD5E49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3DB5E-A2DE-4ABB-A169-0C4514E56D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B2263-10E0-43AA-8418-5124D2DEB815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EB47E-8500-4E7C-AD8F-32D3B110CC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BF1057-C2EC-4650-83F3-FF2012C9D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BABAC-53FA-4131-80F5-B8FAC7CC75DB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2DEBA-B831-4B08-BBD2-38ABE9A6A2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11F9B7-9505-4BF1-B4DE-76469D6F61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39DF0D-DEFD-4E46-A5DD-150BA59B3D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159F81-D84F-4239-8507-A5CA6AD58A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E0A76C-0587-475E-BA64-088DC53148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A09708-C2B8-4A9A-BDB6-8B7BE51F10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A5F1DC-B2C5-491D-B05E-470A3E3683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BB6A0E-E812-4C91-8936-AA8531DFA4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8B18F9-9957-433F-8A5A-7E45FEACA9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D50E3-B063-4A8A-982A-0D955CB89243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65839-587E-41F1-925C-398817C4DE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BB6422-D488-4199-9578-B035B8A890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01F10F-A237-4457-9140-0BA87075C2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41CA12-DAE2-49A8-868E-A03F43CD25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9234BC-3FBE-4AE8-B034-763EB5DA42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21BDA5-0D82-40D3-B940-8A68B3B707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247D87-59B0-49E5-B510-8E050BE86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E49AFC-2852-48A3-88D1-A2EA551EA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FBF180-CDB1-49DD-B18E-C3D281247E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414ACE-218F-491D-9A9D-CFD7B97268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E46796-9B5E-4968-A184-DF8EDFC350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AA63D-388C-4839-9396-085088648BCB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AABBB-45A2-4545-AB4C-38A6B66B09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60298A-A030-4D71-A534-8628129691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0B2FD8-364F-46E5-9AA1-9EF725336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5FFB07-C88D-42C8-BF67-E372C9AA0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4C07AF-FC5D-43AF-A26F-E3AE8FB6D3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C731F0-ABB0-458D-AFD3-FDE7F4BBAC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375160-3CB1-4553-8882-592BFEC95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A1AEC02-B17C-4AE7-AF96-16853C6F5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2392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392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082A0C-FB2F-45DB-8FB7-F36BF479F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99BB0C-3189-4413-9FBB-1CD16A062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2B2773-3185-43FF-A35E-B2F09C3A7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65E47-666A-44CD-BFDC-FAECC4F610A0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6C93B-E98E-4876-9CDD-FF6AF2A7A9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BC0-F471-4075-B14C-223F4091A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AB1FA9-AF76-4DE2-BF9C-7BDE3F88D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551681-DFA4-4805-A1CE-55C74DAC2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3FCF1C-31EA-4B08-B650-C0DBB474B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C218B6-3205-44D6-8317-2ECB5FD11F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8E6731-059D-4B05-858D-CE9C62B5A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F5AE71-030E-45B3-87D4-E343505B6A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C88605-F80F-43A0-BE40-57C4B4BF2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C34625-1BF0-4AF6-9D99-D7F3F6C1E0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101F8C-721E-4F42-9757-35742B05E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C01D-1B3E-41A3-8E01-AA72120DAD86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7331-A5D1-4F2F-B550-F188843804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412E66-07F8-429E-B216-59417CBC5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B2C4B9-6994-4397-AF9A-BA89DCA78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BF1057-C2EC-4650-83F3-FF2012C9D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392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392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082A0C-FB2F-45DB-8FB7-F36BF479F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99BB0C-3189-4413-9FBB-1CD16A062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2B2773-3185-43FF-A35E-B2F09C3A7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BC0-F471-4075-B14C-223F4091A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AB1FA9-AF76-4DE2-BF9C-7BDE3F88D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551681-DFA4-4805-A1CE-55C74DAC2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3FCF1C-31EA-4B08-B650-C0DBB474B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D5A54-D341-43FF-BD08-47775EC97572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970B6-5B59-4906-B48A-0EE3ECE854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C218B6-3205-44D6-8317-2ECB5FD11F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8E6731-059D-4B05-858D-CE9C62B5A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F5AE71-030E-45B3-87D4-E343505B6A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C88605-F80F-43A0-BE40-57C4B4BF2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C34625-1BF0-4AF6-9D99-D7F3F6C1E0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101F8C-721E-4F42-9757-35742B05E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412E66-07F8-429E-B216-59417CBC5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B2C4B9-6994-4397-AF9A-BA89DCA78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BF1057-C2EC-4650-83F3-FF2012C9D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392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392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082A0C-FB2F-45DB-8FB7-F36BF479F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F98A7-ADDF-410F-B430-7E0464570AAD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906EE-6D09-4AFC-8D02-834B0FF201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99BB0C-3189-4413-9FBB-1CD16A062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2B2773-3185-43FF-A35E-B2F09C3A7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BC0-F471-4075-B14C-223F4091A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AB1FA9-AF76-4DE2-BF9C-7BDE3F88D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551681-DFA4-4805-A1CE-55C74DAC2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3FCF1C-31EA-4B08-B650-C0DBB474B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C218B6-3205-44D6-8317-2ECB5FD11F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8E6731-059D-4B05-858D-CE9C62B5A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F5AE71-030E-45B3-87D4-E343505B6A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C88605-F80F-43A0-BE40-57C4B4BF2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5975B-2E33-4250-9C70-C09D6BC27C81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03F75-33B9-4FA2-B5E1-5F60007E74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C34625-1BF0-4AF6-9D99-D7F3F6C1E0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101F8C-721E-4F42-9757-35742B05E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412E66-07F8-429E-B216-59417CBC5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B2C4B9-6994-4397-AF9A-BA89DCA78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BF1057-C2EC-4650-83F3-FF2012C9D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392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392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082A0C-FB2F-45DB-8FB7-F36BF479F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99BB0C-3189-4413-9FBB-1CD16A062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2B2773-3185-43FF-A35E-B2F09C3A7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BC0-F471-4075-B14C-223F4091A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AB1FA9-AF76-4DE2-BF9C-7BDE3F88D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17953-5BD7-4EE5-979D-5F357266F105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953AF-6408-49B3-9784-3EE118AF04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551681-DFA4-4805-A1CE-55C74DAC2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3FCF1C-31EA-4B08-B650-C0DBB474B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C218B6-3205-44D6-8317-2ECB5FD11F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8E6731-059D-4B05-858D-CE9C62B5A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F5AE71-030E-45B3-87D4-E343505B6A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C88605-F80F-43A0-BE40-57C4B4BF2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C34625-1BF0-4AF6-9D99-D7F3F6C1E0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101F8C-721E-4F42-9757-35742B05E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412E66-07F8-429E-B216-59417CBC5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B2C4B9-6994-4397-AF9A-BA89DCA78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957BC-9B39-44E2-A314-994A54567C0E}" type="datetimeFigureOut">
              <a:rPr lang="ru-RU"/>
              <a:pPr>
                <a:defRPr/>
              </a:pPr>
              <a:t>10.02.2013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D64ADE-B9CB-4718-A63A-3721E213E7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50F611D-6400-4375-B68E-76C3331237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A7AB7C1-42D9-4523-B38E-6AD820B03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2288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288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2288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4100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2288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grpSp>
          <p:nvGrpSpPr>
            <p:cNvPr id="411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2288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sp>
          <p:nvSpPr>
            <p:cNvPr id="12289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4101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2289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289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289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289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290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290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2290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0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0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0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2E021A2-69AD-49D8-84D5-16E980BFB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2" grpId="0"/>
      <p:bldP spid="12290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29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2288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8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288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2288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2288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2289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2289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9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9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9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90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90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290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0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0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0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2E021A2-69AD-49D8-84D5-16E980BFB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2" grpId="0"/>
      <p:bldP spid="12290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29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2288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8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288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2288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2288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2289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2289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9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9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9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90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90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290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0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0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0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2E021A2-69AD-49D8-84D5-16E980BFB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2" grpId="0"/>
      <p:bldP spid="12290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29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2288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8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288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2288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2288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2289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2289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9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9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89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90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90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2902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0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90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0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2E021A2-69AD-49D8-84D5-16E980BFB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2" grpId="0"/>
      <p:bldP spid="12290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29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englishrussia.com/images/chechnya/2.jpg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7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cuments and Settings\Виктор\Мои документы\PoverPoint\синий фон - 2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044625" y="1"/>
            <a:ext cx="10188624" cy="6857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Лента лицом вверх 4"/>
          <p:cNvSpPr/>
          <p:nvPr/>
        </p:nvSpPr>
        <p:spPr>
          <a:xfrm>
            <a:off x="611560" y="3717032"/>
            <a:ext cx="8280920" cy="1728192"/>
          </a:xfrm>
          <a:prstGeom prst="ribbon2">
            <a:avLst>
              <a:gd name="adj1" fmla="val 24587"/>
              <a:gd name="adj2" fmla="val 50000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«Взлёт»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49275"/>
            <a:ext cx="4427538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гражданского и патриотического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воспитания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Невского района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Санкт-Петербурга</a:t>
            </a:r>
          </a:p>
        </p:txBody>
      </p:sp>
      <p:pic>
        <p:nvPicPr>
          <p:cNvPr id="7" name="Picture 9" descr="C:\Documents and Settings\Виктор\Мои документы\Загрузки\0_879ae_b24e65b8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68775">
            <a:off x="6178550" y="1724025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ru.fishki.net/picsw/062011/15/utro/history/istorii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39238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68538" y="333375"/>
            <a:ext cx="60483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Мозамбик</a:t>
            </a:r>
          </a:p>
        </p:txBody>
      </p:sp>
      <p:sp>
        <p:nvSpPr>
          <p:cNvPr id="56324" name="Прямоугольник 3"/>
          <p:cNvSpPr>
            <a:spLocks noChangeArrowheads="1"/>
          </p:cNvSpPr>
          <p:nvPr/>
        </p:nvSpPr>
        <p:spPr bwMode="auto">
          <a:xfrm>
            <a:off x="2916238" y="1052513"/>
            <a:ext cx="62277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Советских специалистов, прошедших Мозамбик,  свыше 4-х тысяч</a:t>
            </a:r>
          </a:p>
        </p:txBody>
      </p:sp>
      <p:sp>
        <p:nvSpPr>
          <p:cNvPr id="56325" name="Прямоугольник 4"/>
          <p:cNvSpPr>
            <a:spLocks noChangeArrowheads="1"/>
          </p:cNvSpPr>
          <p:nvPr/>
        </p:nvSpPr>
        <p:spPr bwMode="auto">
          <a:xfrm>
            <a:off x="250825" y="5445125"/>
            <a:ext cx="8713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990000"/>
                </a:solidFill>
              </a:rPr>
              <a:t>       Всего за период ведения боевых действий в Мозамбике погибли от 30 до 40 человек.</a:t>
            </a:r>
          </a:p>
        </p:txBody>
      </p:sp>
      <p:pic>
        <p:nvPicPr>
          <p:cNvPr id="6" name="Picture 6" descr="http://www.newsru.co.il/pict/id/large/424038_20110228134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88782">
            <a:off x="3630613" y="2411413"/>
            <a:ext cx="3027362" cy="2273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" name="Picture 8" descr="http://s019.radikal.ru/i625/1203/2e/9e26facda27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2133600"/>
            <a:ext cx="2016125" cy="26749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" name="Picture 6" descr="http://www.bratishka.ru/archiv/2012/03/images/2012031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17869">
            <a:off x="368300" y="598488"/>
            <a:ext cx="2265363" cy="1512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4888" y="836613"/>
            <a:ext cx="19431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Ангола </a:t>
            </a:r>
          </a:p>
        </p:txBody>
      </p:sp>
      <p:sp>
        <p:nvSpPr>
          <p:cNvPr id="57347" name="Прямоугольник 5"/>
          <p:cNvSpPr>
            <a:spLocks noChangeArrowheads="1"/>
          </p:cNvSpPr>
          <p:nvPr/>
        </p:nvSpPr>
        <p:spPr bwMode="auto">
          <a:xfrm>
            <a:off x="4067175" y="1989138"/>
            <a:ext cx="5076825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        За период официального военного сотрудничества СССР с Анголой с 1975 по 1991 год в стране «с целью оказания помощи в строительстве национальной армии» побывало около 11 тысяч советских военнослужащих, в том числе 107 генералов и адмиралов и более 7 тысяч офицеров. По официальным данным, в период с 1975 по 1991 год в Анголе погибли и умерли 54 советских гражданина, в том числе 45 офицеров. </a:t>
            </a:r>
          </a:p>
        </p:txBody>
      </p:sp>
      <p:pic>
        <p:nvPicPr>
          <p:cNvPr id="41986" name="Picture 2" descr="&amp;Scy;&amp;ocy;&amp;lcy;&amp;dcy;&amp;acy;&amp;tcy;&amp;ycy; &amp;ncy;&amp;iecy;&amp;ucy;&amp;dcy;&amp;acy;&amp;chcy;&amp;icy;...&amp;Ocy; &amp;tcy;&amp;iecy;&amp;khcy;, &amp;kcy;&amp;ocy;&amp;gcy;&amp;ocy; &amp;vcy;&amp;iecy;&amp;lcy;&amp;icy;&amp;kcy;&amp;acy;&amp;yacy; &amp;scy;&amp;tcy;&amp;rcy;&amp;acy;&amp;ncy;&amp;acy; &amp;zcy;&amp;acy;&amp;bcy;&amp;ycy;&amp;lcy;&amp;acy; &amp;vcy; &amp;pcy;&amp;lcy;&amp;iecy;&amp;ncy;&amp;ucy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3673475" cy="24352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" name="Picture 4" descr="http://img11.nnm.ru/6/3/a/0/1/0e74899da23b87bef52646ffb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6525">
            <a:off x="344488" y="3127375"/>
            <a:ext cx="3502025" cy="22812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6" descr="http://im0-tub-ru.yandex.net/i?id=356125826-71-72&amp;n=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188913"/>
            <a:ext cx="2143125" cy="1428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2" descr="http://img-2006-07.photosight.ru/25/1555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557338"/>
            <a:ext cx="4600575" cy="3225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123728" y="0"/>
            <a:ext cx="47003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Афганистан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vit.net.ua/upload/news_afgan_201002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39750" y="188913"/>
            <a:ext cx="8208963" cy="31686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800" b="1" kern="0" dirty="0">
                <a:solidFill>
                  <a:srgbClr val="FFFFFF"/>
                </a:solidFill>
                <a:latin typeface="+mn-lt"/>
              </a:rPr>
              <a:t>Афганская война </a:t>
            </a:r>
            <a:br>
              <a:rPr lang="ru-RU" sz="2800" b="1" kern="0" dirty="0">
                <a:solidFill>
                  <a:srgbClr val="FFFFFF"/>
                </a:solidFill>
                <a:latin typeface="+mn-lt"/>
              </a:rPr>
            </a:br>
            <a:r>
              <a:rPr lang="ru-RU" sz="2800" b="1" kern="0" dirty="0">
                <a:solidFill>
                  <a:srgbClr val="FFFFFF"/>
                </a:solidFill>
                <a:latin typeface="+mn-lt"/>
              </a:rPr>
              <a:t>25 декабря 1979-15 февраля1989гг.</a:t>
            </a:r>
          </a:p>
          <a:p>
            <a:pPr>
              <a:defRPr/>
            </a:pPr>
            <a:r>
              <a:rPr lang="ru-RU" sz="2800" b="1" kern="0" dirty="0">
                <a:solidFill>
                  <a:srgbClr val="FFFFFF"/>
                </a:solidFill>
                <a:latin typeface="+mn-lt"/>
              </a:rPr>
              <a:t/>
            </a:r>
            <a:br>
              <a:rPr lang="ru-RU" sz="2800" b="1" kern="0" dirty="0">
                <a:solidFill>
                  <a:srgbClr val="FFFFFF"/>
                </a:solidFill>
                <a:latin typeface="+mn-lt"/>
              </a:rPr>
            </a:br>
            <a:r>
              <a:rPr lang="ru-RU" sz="2000" b="1" kern="0" dirty="0">
                <a:solidFill>
                  <a:srgbClr val="FFFFFF"/>
                </a:solidFill>
                <a:latin typeface="+mn-lt"/>
              </a:rPr>
              <a:t>       Военную службу в Афганистане прошло 620 тысяч человек. Людские потери:  Советская Армия - 14453 человека, КГБ- 576 человек, МВД-28 человек. Ранено и контужено-53 тысячи человек.</a:t>
            </a:r>
          </a:p>
        </p:txBody>
      </p:sp>
      <p:pic>
        <p:nvPicPr>
          <p:cNvPr id="9" name="i-main-pic" descr="Картинка 1 из 4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4437063"/>
            <a:ext cx="2606675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1219922618_evstafiev-spetsnaz-prepare-for-mis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437063"/>
            <a:ext cx="21605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250825" y="2708275"/>
            <a:ext cx="8435975" cy="1081088"/>
          </a:xfrm>
          <a:prstGeom prst="rect">
            <a:avLst/>
          </a:prstGeom>
          <a:noFill/>
          <a:ln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ru-RU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   За годы войны  в Афганистане награждено орденами и медалями  более 200  тысяч человек, в том числе 10955 – посмертно.  Звания «Герой Советского Союза» удостоены </a:t>
            </a:r>
            <a:r>
              <a:rPr lang="ru-RU" sz="2000" b="1" kern="0" dirty="0">
                <a:solidFill>
                  <a:srgbClr val="FFFFFF"/>
                </a:solidFill>
                <a:latin typeface="+mn-lt"/>
              </a:rPr>
              <a:t>86 «афганецев</a:t>
            </a:r>
            <a:r>
              <a:rPr lang="ru-RU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». Двадцати пяти из них это звание присвоено посмертно.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4437063"/>
            <a:ext cx="2124075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37063"/>
            <a:ext cx="2268538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476672"/>
            <a:ext cx="4392488" cy="2318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rebuchet MS" pitchFamily="34" charset="0"/>
              </a:rPr>
              <a:t>       В технике потери (включая и небоевые) составили 147 танков, 1314 бронемашин (БТР, БМП, БМД, БРДМ), 510 инженерных машин, 11 369 грузовиков и бензовозов, 433 артсистемы, 118 самолетов, 333 вертолета.</a:t>
            </a:r>
            <a:endParaRPr lang="ru-RU" sz="2000" b="1" dirty="0">
              <a:latin typeface="Trebuchet MS" pitchFamily="34" charset="0"/>
            </a:endParaRPr>
          </a:p>
        </p:txBody>
      </p:sp>
      <p:pic>
        <p:nvPicPr>
          <p:cNvPr id="118786" name="Picture 2" descr="&amp;Dcy;&amp;iecy;&amp;ncy;&amp;softcy; &amp;pcy;&amp;acy;&amp;mcy;&amp;yacy;&amp;tcy;&amp;icy; &amp;vcy;&amp;ocy;&amp;icy;&amp;ncy;&amp;ocy;&amp;vcy;-&amp;icy;&amp;ncy;&amp;tcy;&amp;iecy;&amp;rcy;&amp;ncy;&amp;acy;&amp;tscy;&amp;icy;&amp;ocy;&amp;ncy;&amp;acy;&amp;lcy;&amp;icy;&amp;scy;&amp;tcy;&amp;ocy;&amp;vcy; &amp;Vcy; &amp;tcy;&amp;iecy;&amp;khcy;&amp;ncy;&amp;icy;&amp;kcy;&amp;iecy; &amp;pcy;&amp;ocy;&amp;tcy;&amp;iecy;&amp;rcy;&amp;icy; (&amp;vcy;&amp;kcy;&amp;lcy;&amp;yucy;&amp;chcy;&amp;acy;&amp;yacy; &amp;icy; &amp;ncy;&amp;iecy;&amp;bcy;&amp;ocy;&amp;iecy;&amp;vcy;&amp;ycy;&amp;iecy;) &amp;scy;&amp;ocy;&amp;scy;&amp;tcy;&amp;acy;&amp;vcy;&amp;icy;&amp;lcy;&amp;icy; 147 &amp;tcy;&amp;acy;&amp;ncy;&amp;kcy;&amp;ocy;&amp;vcy;, 1314 &amp;bcy;&amp;rcy;&amp;ocy;&amp;ncy;&amp;iecy;&amp;mcy;&amp;acy;&amp;shcy;&amp;icy;&amp;ncy; (&amp;Bcy;&amp;Tcy;&amp;Rcy;, &amp;Bcy;&amp;Mcy;&amp;Pcy;, &amp;Bcy;&amp;Mcy;&amp;Dcy;, &amp;Bcy;&amp;Rcy;&amp;Dcy;&amp;Mcy;), 510 &amp;icy;&amp;ncy;&amp;zhcy;&amp;iecy;&amp;ncy;&amp;iecy;&amp;rcy;&amp;ncy;&amp;ycy;&amp;khcy; &amp;mcy;&amp;acy;&amp;shcy;&amp;icy;&amp;ncy;, 11 369 &amp;gcy;&amp;rcy;&amp;ucy;&amp;zcy;&amp;ocy;&amp;vcy;&amp;icy;&amp;kcy;&amp;ocy;&amp;vcy; &amp;icy; &amp;bcy;&amp;iecy;&amp;ncy;&amp;zcy;&amp;ocy;&amp;vcy;&amp;ocy;&amp;zcy;&amp;ocy;&amp;vcy;, 433 &amp;acy;&amp;rcy;&amp;tcy;&amp;scy;&amp;icy;&amp;scy;&amp;tcy;&amp;iecy;&amp;mcy;&amp;ycy;, 118 &amp;scy;&amp;acy;&amp;mcy;&amp;ocy;&amp;lcy;&amp;iecy;&amp;tcy;&amp;ocy;&amp;vcy;, 333 &amp;vcy;&amp;iecy;&amp;rcy;&amp;tcy;&amp;ocy;&amp;lcy;&amp;iecy;&amp;tcy;&amp;acy;. &amp;Tcy;&amp;acy;&amp;kcy;&amp;ocy;&amp;vcy; &amp;icy;&amp;tcy;&amp;ocy;&amp;gcy; &amp;ocy;&amp;kcy;&amp;acy;&amp;zcy;&amp;acy;&amp;ncy;&amp;icy;&amp;yacy;  &amp;bcy;&amp;rcy;&amp;acy;&amp;tcy;&amp;scy;&amp;kcy;&amp;ocy;&amp;jcy; &amp;icy;&amp;ncy;&amp;tcy;&amp;iecy;&amp;rcy;&amp;ncy;&amp;acy;&amp;tscy;&amp;icy;&amp;ocy;&amp;ncy;&amp;acy;&amp;lcy;&amp;softcy;&amp;ncy;&amp;ocy;&amp;jcy; &amp;pcy;&amp;ocy;&amp;mcy;&amp;ocy;&amp;shchcy;&amp;icy;  &amp;scy;&amp;ocy;&amp;scy;&amp;iecy;&amp;dcy;&amp;ncy;&amp;iecy;&amp;jcy; &amp;scy;&amp;tcy;&amp;rcy;&amp;acy;&amp;ncy;&amp;iecy; &amp;vcy; &amp;chcy;&amp;iecy;&amp;lcy;&amp;ocy;&amp;vcy;&amp;iecy;&amp;chcy;&amp;iecy;&amp;scy;&amp;kcy;&amp;ocy;&amp;mcy; &amp;icy;&amp;scy;&amp;chcy;&amp;icy;&amp;scy;&amp;lcy;&amp;iecy;&amp;ncy;&amp;icy;&amp;icy;.&#10;&amp;Fcy;&amp;ocy;&amp;tcy;&amp;ocy;: &amp;Lcy;&amp;iecy;&amp;ocy;&amp;ncy;&amp;icy;&amp;dcy; &amp;YAcy;&amp;kcy;&amp;ucy;&amp;tcy;&amp;icy;&amp;ncy; &amp;vcy;&amp;ocy;&amp;icy;&amp;ncy;&amp;ycy;-&amp;icy;&amp;ncy;&amp;tcy;&amp;iecy;&amp;rcy;&amp;ncy;&amp;acy;&amp;tscy;&amp;icy;&amp;ocy;&amp;ncy;&amp;acy;&amp;lcy;&amp;icy;&amp;scy;&amp;tcy;&amp;ycy;,&amp;vcy;&amp;ycy;&amp;vcy;&amp;ocy;&amp;dcy; &amp;vcy;&amp;ocy;&amp;jcy;&amp;scy;&amp;kcy;,&amp;Acy;&amp;fcy;&amp;gcy;&amp;acy;&amp;ncy;&amp;icy;&amp;scy;&amp;tcy;&amp;acy;&amp;n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3355424" cy="50368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5058" name="Picture 2" descr="&amp;Acy;&amp;fcy;&amp;gcy;&amp;acy;&amp;ncy;&amp;icy;&amp;scy;&amp;tcy;&amp;acy;&amp;ncy; &amp;scy;&amp;tcy;. &amp;Ncy;.&amp;Bcy;&amp;iecy;&amp;rcy;&amp;iecy;&amp;g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068960"/>
            <a:ext cx="4286250" cy="24860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vtz-donetsk.ucoz.ru/_si/0/23530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3860800"/>
            <a:ext cx="3019425" cy="19669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250825" y="549275"/>
            <a:ext cx="8569325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rebuchet MS" pitchFamily="34" charset="0"/>
              </a:rPr>
              <a:t>Ввод советских войск в Афганистан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rebuchet MS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25</a:t>
            </a:r>
            <a:r>
              <a:rPr lang="ru-RU" sz="2400" b="1" dirty="0">
                <a:latin typeface="Trebuchet MS" pitchFamily="34" charset="0"/>
              </a:rPr>
              <a:t> декабря 1979 года</a:t>
            </a:r>
          </a:p>
        </p:txBody>
      </p:sp>
      <p:pic>
        <p:nvPicPr>
          <p:cNvPr id="110595" name="Picture 3" descr="C:\Documents and Settings\Виктор\Мои документы\мои рисунки\ввод в афган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773238"/>
            <a:ext cx="4906962" cy="4032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0597" name="Picture 5" descr="http://www.101msp.ru/plugins/content/mavikthumbnails/thumbnails/410x251-images-stories-new-1212747408_100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773238"/>
            <a:ext cx="3024188" cy="1851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vtz-donetsk.ucoz.ru/_si/0/99505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76250"/>
            <a:ext cx="3529013" cy="3190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468313" y="4900613"/>
            <a:ext cx="8135937" cy="1323975"/>
          </a:xfrm>
          <a:prstGeom prst="rect">
            <a:avLst/>
          </a:prstGeom>
          <a:solidFill>
            <a:srgbClr val="9933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 первые дни ввода советских войск в Афганистан части и соединения 40-й армии практически не встретили сопротивления со стороны отрядов вооруженной афганской оппозиции. </a:t>
            </a:r>
          </a:p>
        </p:txBody>
      </p:sp>
      <p:pic>
        <p:nvPicPr>
          <p:cNvPr id="112642" name="Picture 2" descr="&amp;rcy;&amp;ucy;&amp;scy;&amp;scy;&amp;kcy;&amp;icy;&amp;iecy; &amp;rcy;&amp;iecy;&amp;bcy;&amp;yacy;&amp;tcy;&amp;acy; &amp;vcy; &amp;Acy;&amp;fcy;&amp;gcy;&amp;acy;&amp;ncy;&amp;iecy;, &amp;icy;&amp;mcy; &amp;scy;&amp;ocy;&amp;vcy;&amp;scy;&amp;iecy;&amp;mcy; &amp;ncy;&amp;iecy; &amp;khcy;&amp;ocy;&amp;tcy;&amp;iecy;&amp;lcy;&amp;ocy;&amp;scy;&amp;softcy; &amp;ucy;&amp;mcy;&amp;icy;&amp;rcy;&amp;acy;&amp;tcy;&amp;softcy;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2492375"/>
            <a:ext cx="3043237" cy="2254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2644" name="Picture 4" descr="http://www.101msp.ru/plugins/content/mavikthumbnails/thumbnails/261x273-images-stories-new-1218140760_106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0"/>
            <a:ext cx="2892425" cy="30241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3010" name="Picture 2" descr="http://vit.net.ua/upload/news_afgan_20100215/1_200565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88379">
            <a:off x="5118572" y="2318827"/>
            <a:ext cx="3240360" cy="21117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101msp.ru/plugins/content/mavikthumbnails/thumbnails/383x251-images-stories-new-1218140818_104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92150"/>
            <a:ext cx="7691437" cy="5040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827584" y="3717033"/>
            <a:ext cx="763284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Самолеты приземлялись днем и ночью в среднем каждые 15 минут. За это время в Кабул и Баграм доставлено 7 тыс. 700 чел. личного состава, 894 единицы боевой техники и 1062 тонны различных грузов.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764704"/>
            <a:ext cx="763284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rebuchet MS" pitchFamily="34" charset="0"/>
              </a:rPr>
              <a:t>103 дивизия ВДВ была передислоцирована </a:t>
            </a:r>
            <a:r>
              <a:rPr lang="ru-RU" sz="2000" b="1" dirty="0" smtClean="0">
                <a:latin typeface="Trebuchet MS" pitchFamily="34" charset="0"/>
              </a:rPr>
              <a:t>в Кабул </a:t>
            </a:r>
            <a:r>
              <a:rPr lang="ru-RU" sz="2000" b="1" dirty="0">
                <a:latin typeface="Trebuchet MS" pitchFamily="34" charset="0"/>
              </a:rPr>
              <a:t>и Баграм за 47 часов с 25 по 27 декабря.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afghan_mi-17_helicopters-1024x6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260350"/>
            <a:ext cx="3948112" cy="255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7" descr="ребя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2420938"/>
            <a:ext cx="3960813" cy="2706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8" descr="troopsDM0803_468x4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23850" y="620713"/>
            <a:ext cx="2824163" cy="2730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Picture 5" descr="afgh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1125538"/>
            <a:ext cx="2754312" cy="22574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" name="Picture 5" descr="7e14b3fc404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971550" y="3284538"/>
            <a:ext cx="3794125" cy="2374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1692275" y="6308725"/>
            <a:ext cx="5472113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Афганская война длилась 9 лет, 1 месяц, 21 день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Виктор\Мои документы\Мои рисунки\фон  - 175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Рисунок 3" descr="C:\Documents and Settings\Виктор\Мои документы\Загрузки\0_535d0_a513fd0b_L.jp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33375"/>
            <a:ext cx="1727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2" descr="C:\Documents and Settings\Виктор\Мои документы\Загрузки\0_7db5d_a0b5ff83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2852738"/>
            <a:ext cx="557212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86188" y="3357563"/>
            <a:ext cx="20812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Calibri" pitchFamily="34" charset="0"/>
              </a:rPr>
              <a:t>Февраль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Calibri" pitchFamily="34" charset="0"/>
              </a:rPr>
              <a:t> 2013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51050" y="1844675"/>
            <a:ext cx="6049963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ДНИ ВОИНСКОЙ СЛАВЫ И ПАМЯТНЫЕ ДАТЫ РОССИИ</a:t>
            </a:r>
          </a:p>
        </p:txBody>
      </p:sp>
      <p:pic>
        <p:nvPicPr>
          <p:cNvPr id="48135" name="Picture 4" descr="AG00355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8" y="2852738"/>
            <a:ext cx="1028700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4" descr="AG00355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2852738"/>
            <a:ext cx="1028700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://vit.net.ua/upload/news_afgan_20100215/afghanist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692150"/>
            <a:ext cx="6769100" cy="50768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755650" y="0"/>
            <a:ext cx="74882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Афганистан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http://vit.net.ua/upload/news_afgan_20100215/1_157137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457700" cy="30480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" name="Picture 2" descr="http://vit.net.ua/upload/news_afgan_20100215/1_157138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690" y="1052736"/>
            <a:ext cx="3893833" cy="2662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" name="Picture 4" descr="http://vit.net.ua/upload/news_afgan_20100215/1_157145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16536">
            <a:off x="752980" y="3297263"/>
            <a:ext cx="4721225" cy="3067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8" descr="http://vit.net.ua/upload/news_afgan_20100215/1_zastoy-010-ae4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708920"/>
            <a:ext cx="4332301" cy="2952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://vit.net.ua/upload/news_afgan_20100215/1_8proshaniespogibshi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05263"/>
            <a:ext cx="3527425" cy="22812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2292" name="Picture 4" descr="http://vit.net.ua/upload/news_afgan_20100215/2_713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2882">
            <a:off x="323850" y="476250"/>
            <a:ext cx="4849813" cy="3471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2296" name="Picture 8" descr="http://gorod.tomsk.ru/posts-files/59/510/i/1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2781300"/>
            <a:ext cx="4762500" cy="31718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51" name="Picture 3" descr="C:\Documents and Settings\Виктор\Мои документы\мои рисунки\Афганистан - Походная ленкомната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0200" y="549275"/>
            <a:ext cx="4327525" cy="2744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Documents and Settings\Виктор\Мои документы\мои рисунки\Афганистан - Генерал Греков Ю.П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61914">
            <a:off x="839788" y="203200"/>
            <a:ext cx="2530475" cy="3492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149" name="Picture 5" descr="C:\Documents and Settings\Виктор\Мои документы\мои рисунки\Афганистан - Генерал Греков ставит задачу на макете местности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476250"/>
            <a:ext cx="5053012" cy="3175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" name="Picture 2" descr="http://old.redstar.ru/2003/02/01_02/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2997200"/>
            <a:ext cx="2879725" cy="28225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150" name="Picture 6" descr="C:\Documents and Settings\Виктор\Мои документы\мои рисунки\Афганистан - Генерал Греков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3644900"/>
            <a:ext cx="3816350" cy="2381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Виктор\Мои документы\мои рисунки\Афганистан - Гаубица Д - 3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2636838"/>
            <a:ext cx="4946650" cy="30702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123" name="Picture 3" descr="C:\Documents and Settings\Виктор\Мои документы\мои рисунки\Афганистан - Артиллеристы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716338"/>
            <a:ext cx="3751262" cy="23939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124" name="Picture 4" descr="C:\Documents and Settings\Виктор\Мои документы\мои рисунки\Афганистан - На огневой позиции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765175"/>
            <a:ext cx="4860925" cy="30241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://istoriya-ru.ucoz.ru/img2/dvorecamina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019550" cy="2743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2532" name="Picture 4" descr="http://function.mil.ru/images/military/military/photo/iv-oksv00-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264" y="766473"/>
            <a:ext cx="4104456" cy="2909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1746" name="Picture 2" descr="http://function.mil.ru/images/military/military/photo/iv-oksv00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0"/>
            <a:ext cx="4104456" cy="2910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1748" name="Picture 4" descr="http://function.mil.ru/images/military/military/photo/iv-oksv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20333">
            <a:off x="4280076" y="2911894"/>
            <a:ext cx="4589040" cy="32540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&amp;Dcy;&amp;iecy;&amp;ncy;&amp;softcy; &amp;pcy;&amp;acy;&amp;mcy;&amp;yacy;&amp;tcy;&amp;icy; &amp;vcy;&amp;ocy;&amp;icy;&amp;ncy;&amp;ocy;&amp;vcy;-&amp;icy;&amp;ncy;&amp;tcy;&amp;iecy;&amp;rcy;&amp;ncy;&amp;acy;&amp;tscy;&amp;icy;&amp;ocy;&amp;ncy;&amp;acy;&amp;lcy;&amp;icy;&amp;scy;&amp;tcy;&amp;ocy;&amp;vcy; &amp;Rcy;&amp;iecy;&amp;shcy;&amp;iecy;&amp;ncy;&amp;icy;&amp;iecy; &amp;ocy; &amp;vcy;&amp;vcy;&amp;ocy;&amp;dcy;&amp;iecy; &amp;Ocy;&amp;gcy;&amp;rcy;&amp;acy;&amp;ncy;&amp;icy;&amp;chcy;&amp;iecy;&amp;ncy;&amp;ncy;&amp;ocy;&amp;gcy;&amp;ocy; &amp;Kcy;&amp;ocy;&amp;ncy;&amp;tcy;&amp;icy;&amp;ncy;&amp;gcy;&amp;iecy;&amp;ncy;&amp;tcy;&amp;acy; &amp;Scy;&amp;ocy;&amp;vcy;&amp;iecy;&amp;tcy;&amp;scy;&amp;kcy;&amp;icy;&amp;khcy; &amp;Vcy;&amp;ocy;&amp;jcy;&amp;scy;&amp;kcy; (&amp;Ocy;&amp;Kcy;&amp;Scy;&amp;Vcy;) &amp;vcy; &amp;Acy;&amp;fcy;&amp;gcy;&amp;acy;&amp;ncy;&amp;icy;&amp;scy;&amp;tcy;&amp;acy;&amp;ncy; &amp;bcy;&amp;ycy;&amp;lcy;&amp;ocy; &amp;pcy;&amp;rcy;&amp;icy;&amp;ncy;&amp;yacy;&amp;tcy;&amp;ocy; 12 &amp;dcy;&amp;iecy;&amp;kcy;&amp;acy;&amp;bcy;&amp;rcy;&amp;yacy; 1979 &amp;gcy;&amp;ocy;&amp;dcy;&amp;acy; &amp;ncy;&amp;acy; &amp;zcy;&amp;acy;&amp;scy;&amp;iecy;&amp;dcy;&amp;acy;&amp;ncy;&amp;icy;&amp;icy; &amp;pcy;&amp;ocy;&amp;lcy;&amp;icy;&amp;tcy;&amp;bcy;&amp;yucy;&amp;rcy;&amp;ocy; &amp;TScy;&amp;Kcy; &amp;Kcy;&amp;Pcy;&amp;Scy;&amp;Scy;. &amp;Pcy;&amp;rcy;&amp;ocy;&amp;tcy;&amp;icy;&amp;vcy; &amp;bcy;&amp;ycy;&amp;lcy; &amp;ocy;&amp;dcy;&amp;icy;&amp;ncy; &amp;lcy;&amp;icy;&amp;shcy;&amp;softcy; &amp;chcy;&amp;lcy;&amp;iecy;&amp;ncy; &amp;pcy;&amp;ocy;&amp;lcy;&amp;icy;&amp;tcy;&amp;bcy;&amp;yucy;&amp;rcy;&amp;ocy; - &amp;Acy;&amp;lcy;&amp;iecy;&amp;kcy;&amp;scy;&amp;iecy;&amp;jcy; &amp;Kcy;&amp;ocy;&amp;scy;&amp;ycy;&amp;gcy;&amp;icy;&amp;ncy;. &amp;Vcy;&amp;ocy;&amp;jcy;&amp;scy;&amp;kcy;&amp;acy; &amp;vcy;&amp;vcy;&amp;iecy;&amp;lcy;&amp;icy; &amp;ncy;&amp;iecy; &amp;pcy;&amp;rcy;&amp;ocy;&amp;scy;&amp;tcy;&amp;ocy; &amp;tcy;&amp;acy;&amp;kcy;, &amp;acy; &amp;lcy;&amp;icy;&amp;shcy;&amp;softcy; &amp;pcy;&amp;ocy;&amp;scy;&amp;lcy;&amp;iecy; 21-&amp;jcy; &amp;pcy;&amp;rcy;&amp;ocy;&amp;scy;&amp;softcy;&amp;bcy;&amp;ycy; &amp;pcy;&amp;rcy;&amp;acy;&amp;vcy;&amp;icy;&amp;tcy;&amp;iecy;&amp;lcy;&amp;softcy;&amp;scy;&amp;tcy;&amp;vcy;&amp;acy; &amp;Acy;&amp;fcy;&amp;gcy;&amp;acy;&amp;ncy;&amp;icy;&amp;scy;&amp;tcy;&amp;acy;&amp;ncy;&amp;acy;.&#10;&amp;Icy;&amp;zcy;&amp;ncy;&amp;acy;&amp;chcy;&amp;acy;&amp;lcy;&amp;softcy;&amp;ncy;&amp;ocy; &amp;vcy; &amp;Acy;&amp;fcy;&amp;gcy;&amp;acy;&amp;ncy;&amp;icy;&amp;scy;&amp;tcy;&amp;acy;&amp;ncy; &amp;bcy;&amp;ycy;&amp;lcy;&amp;icy; &amp;vcy;&amp;vcy;&amp;iecy;&amp;dcy;&amp;iecy;&amp;ncy;&amp;ycy; &amp;tcy;&amp;rcy;&amp;icy; &amp;dcy;&amp;icy;&amp;vcy;&amp;icy;&amp;zcy;&amp;icy;&amp;icy;, &amp;bcy;&amp;rcy;&amp;icy;&amp;gcy;&amp;acy;&amp;dcy;&amp;acy;, &amp;dcy;&amp;vcy;&amp;acy; &amp;ocy;&amp;tcy;&amp;dcy;&amp;iecy;&amp;lcy;&amp;softcy;&amp;ncy;&amp;ycy;&amp;khcy; &amp;pcy;&amp;ocy;&amp;lcy;&amp;kcy;&amp;acy; &amp;icy; &amp;ncy;&amp;iecy;&amp;scy;&amp;kcy;&amp;ocy;&amp;lcy;&amp;softcy;&amp;kcy;&amp;ocy; &amp;chcy;&amp;acy;&amp;scy;&amp;tcy;&amp;iecy;&amp;jcy; &amp;icy; &amp;acy;&amp;vcy;&amp;icy;&amp;acy;&amp;pcy;&amp;ocy;&amp;dcy;&amp;rcy;&amp;acy;&amp;zcy;&amp;dcy;&amp;iecy;&amp;lcy;&amp;iecy;&amp;ncy;&amp;icy;&amp;jcy; 40-&amp;jcy; &amp;acy;&amp;rcy;&amp;mcy;&amp;icy;&amp;icy;. &amp;Vcy;&amp;scy;&amp;kcy;&amp;ocy;&amp;rcy;&amp;iecy; &amp;vcy; &amp;tcy;&amp;iecy;&amp;chcy;&amp;iecy;&amp;ncy;&amp;icy;&amp;iecy; &amp;ncy;&amp;iecy;&amp;scy;&amp;kcy;&amp;ocy;&amp;lcy;&amp;softcy;&amp;kcy;&amp;icy;&amp;khcy; &amp;mcy;&amp;iecy;&amp;scy;&amp;yacy;&amp;tscy;&amp;iecy;&amp;vcy; &amp;kcy; &amp;ncy;&amp;icy;&amp;mcy; &amp;pcy;&amp;rcy;&amp;icy;&amp;scy;&amp;ocy;&amp;iecy;&amp;dcy;&amp;icy;&amp;ncy;&amp;icy;&amp;lcy;&amp;acy;&amp;scy;&amp;softcy; &amp;ocy;&amp;dcy;&amp;ncy;&amp;acy; &amp;dcy;&amp;icy;&amp;vcy;&amp;icy;&amp;zcy;&amp;icy;&amp;yacy; &amp;icy; &amp;iecy;&amp;shchcy;&amp;iecy; &amp;dcy;&amp;vcy;&amp;acy; &amp;pcy;&amp;ocy;&amp;lcy;&amp;kcy;&amp;acy;. &amp;Tcy;&amp;acy;&amp;kcy;&amp;icy;&amp;mcy; &amp;ocy;&amp;bcy;&amp;rcy;&amp;acy;&amp;zcy;&amp;ocy;&amp;mcy;, &amp;chcy;&amp;icy;&amp;scy;&amp;lcy;&amp;iecy;&amp;ncy;&amp;ncy;&amp;ocy;&amp;scy;&amp;tcy;&amp;softcy; &amp;kcy;&amp;ocy;&amp;ncy;&amp;tcy;&amp;icy;&amp;ncy;&amp;gcy;&amp;iecy;&amp;ncy;&amp;tcy;&amp;acy; &amp;rcy;&amp;acy;&amp;vcy;&amp;ncy;&amp;yacy;&amp;lcy;&amp;acy;&amp;scy;&amp;softcy; 81 &amp;tcy;&amp;ycy;&amp;scy;&amp;yacy;&amp;chcy;&amp;iecy; &amp;chcy;&amp;iecy;&amp;lcy;&amp;ocy;&amp;vcy;&amp;iecy;&amp;kcy;, &amp;icy;&amp;zcy; &amp;kcy;&amp;ocy;&amp;tcy;&amp;ocy;&amp;rcy;&amp;ycy;&amp;khcy; 61 &amp;tcy;&amp;ycy;&amp;scy;&amp;yacy;&amp;chcy;&amp;acy; &amp;pcy;&amp;rcy;&amp;icy;&amp;khcy;&amp;ocy;&amp;dcy;&amp;icy;&amp;lcy;&amp;acy;&amp;scy;&amp;softcy; &amp;ncy;&amp;acy; &amp;bcy;&amp;ocy;&amp;iecy;&amp;vcy;&amp;ycy;&amp;iecy; &amp;chcy;&amp;acy;&amp;scy;&amp;tcy;&amp;icy;.&#10;&amp;Fcy;&amp;ocy;&amp;tcy;&amp;ocy;: &amp;Lcy;&amp;iecy;&amp;ocy;&amp;ncy;&amp;icy;&amp;dcy; &amp;YAcy;&amp;kcy;&amp;ucy;&amp;tcy;&amp;icy;&amp;ncy; &amp;vcy;&amp;ocy;&amp;icy;&amp;ncy;&amp;ycy;-&amp;icy;&amp;ncy;&amp;tcy;&amp;iecy;&amp;rcy;&amp;ncy;&amp;acy;&amp;tscy;&amp;icy;&amp;ocy;&amp;ncy;&amp;acy;&amp;lcy;&amp;icy;&amp;scy;&amp;tcy;&amp;ycy;,&amp;vcy;&amp;ycy;&amp;vcy;&amp;ocy;&amp;dcy; &amp;vcy;&amp;ocy;&amp;jcy;&amp;scy;&amp;kcy;,&amp;Acy;&amp;fcy;&amp;gcy;&amp;acy;&amp;ncy;&amp;icy;&amp;scy;&amp;tcy;&amp;acy;&amp;n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3562903" cy="5348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5718" name="Picture 6" descr="http://function.mil.ru/images/military/military/photo/iv-oksv00-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7893">
            <a:off x="4435291" y="586374"/>
            <a:ext cx="4536504" cy="32167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4818" name="Picture 2" descr="http://structure.mil.ru/images/military/military/photo/%283%29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140968"/>
            <a:ext cx="3960440" cy="2808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91038" y="350838"/>
            <a:ext cx="4314825" cy="30765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95288" y="1773238"/>
            <a:ext cx="4752975" cy="36655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55650" name="Picture 2" descr="http://www.cityslav.ru/assets/components/gallery/connector.php?action=web/phpthumb&amp;w=450&amp;h=338&amp;f=png&amp;src=%2Fassets%2Fcomponents%2Fgallery%2Ffiles%2F2012%2F02%2F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2800">
            <a:off x="4265613" y="3225800"/>
            <a:ext cx="4468812" cy="3359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chinabaying.org.ua/wp-content/uploads/2012/02/afgan19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3487">
            <a:off x="509498" y="331247"/>
            <a:ext cx="5107370" cy="3096344"/>
          </a:xfrm>
          <a:prstGeom prst="rect">
            <a:avLst/>
          </a:prstGeom>
          <a:noFill/>
        </p:spPr>
      </p:pic>
      <p:pic>
        <p:nvPicPr>
          <p:cNvPr id="4" name="Picture 4" descr="http://www.yaplakal.com/uploads/post-3-120460554679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348880"/>
            <a:ext cx="3933825" cy="28860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2" descr="http://function.mil.ru/images/military/military/photo/iv-oksv00-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73016"/>
            <a:ext cx="4361077" cy="30924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function.mil.ru/images/military/military/photo/iv-oksv00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63613"/>
            <a:ext cx="4248150" cy="30114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Picture 2" descr="http://function.mil.ru/images/military/military/photo/iv-oksv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3429000"/>
            <a:ext cx="4425950" cy="31384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" name="Picture 2" descr="http://function.mil.ru/images/military/military/photo/iv-oksv00-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765175"/>
            <a:ext cx="4062412" cy="2879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Виктор\Мои документы\Мои рисунки\фон  - 175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Рисунок 3" descr="C:\Documents and Settings\Виктор\Мои документы\Загрузки\0_535d0_a513fd0b_L.jp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33375"/>
            <a:ext cx="1727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" descr="C:\Documents and Settings\Виктор\Мои документы\Загрузки\0_7db67_850117e5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692150"/>
            <a:ext cx="860425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55650" y="2565400"/>
          <a:ext cx="6569620" cy="3606160"/>
        </p:xfrm>
        <a:graphic>
          <a:graphicData uri="http://schemas.openxmlformats.org/drawingml/2006/table">
            <a:tbl>
              <a:tblPr/>
              <a:tblGrid>
                <a:gridCol w="190500"/>
                <a:gridCol w="4286764"/>
                <a:gridCol w="2092356"/>
              </a:tblGrid>
              <a:tr h="3606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4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FFFF00"/>
                          </a:solidFill>
                        </a:rPr>
                        <a:t> </a:t>
                      </a:r>
                      <a:r>
                        <a:rPr lang="ru-RU" sz="3200" b="1" dirty="0" smtClean="0">
                          <a:solidFill>
                            <a:srgbClr val="FFFF00"/>
                          </a:solidFill>
                        </a:rPr>
                        <a:t>15 февраля - </a:t>
                      </a:r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День памяти о россиянах, исполнявших служебный долг за пределами Отечества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Федеральный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закон  </a:t>
                      </a:r>
                      <a:r>
                        <a:rPr lang="ru-RU" sz="1600" b="1" dirty="0" smtClean="0">
                          <a:solidFill>
                            <a:srgbClr val="FFFF00"/>
                          </a:solidFill>
                        </a:rPr>
                        <a:t>О ДНЯХ ВОИНСКОЙ 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FFFF00"/>
                          </a:solidFill>
                        </a:rPr>
                        <a:t>СЛАВЫ И ПАМЯТНЫХ ДАТАХ РОССИИ </a:t>
                      </a:r>
                    </a:p>
                    <a:p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от 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13 марта 1995 года  N 32-ФЗ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(в ред. Федерального закона от 29.11.2010 N 320-ФЗ)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9161" name="TextBox 6"/>
          <p:cNvSpPr txBox="1">
            <a:spLocks noChangeArrowheads="1"/>
          </p:cNvSpPr>
          <p:nvPr/>
        </p:nvSpPr>
        <p:spPr bwMode="auto">
          <a:xfrm>
            <a:off x="2268538" y="836613"/>
            <a:ext cx="5040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ПАМЯТНАЯ ДАТА РОССИИ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&amp;Vcy;&amp;ycy;&amp;vcy;&amp;ocy;&amp;dcy; &amp;vcy;&amp;ocy;&amp;jcy;&amp;scy;&amp;kcy; &amp;icy;&amp;zcy; &amp;Acy;&amp;fcy;&amp;gcy;&amp;acy;&amp;ncy;&amp;icy;&amp;scy;&amp;tcy;&amp;acy;&amp;ncy;&amp;acy; (55 &amp;fcy;&amp;ocy;&amp;tcy;&amp;o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19736">
            <a:off x="4366210" y="3128591"/>
            <a:ext cx="4139952" cy="28979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Picture 4" descr="&amp;Fcy;&amp;ocy;&amp;tcy;&amp;ocy; &amp;icy;&amp;zcy; &amp;Acy;&amp;fcy;&amp;gcy;&amp;acy;&amp;ncy;&amp;icy;&amp;scy;&amp;tcy;&amp;acy;&amp;n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4664"/>
            <a:ext cx="4400231" cy="27921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" name="Picture 2" descr="&amp;Fcy;&amp;ocy;&amp;tcy;&amp;ocy; &amp;icy;&amp;zcy; &amp;Acy;&amp;fcy;&amp;gcy;&amp;acy;&amp;ncy;&amp;icy;&amp;scy;&amp;tcy;&amp;acy;&amp;n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96952"/>
            <a:ext cx="4824536" cy="3116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34" name="Picture 10" descr="&amp;Vcy;&amp;ycy;&amp;vcy;&amp;ocy;&amp;dcy; &amp;vcy;&amp;ocy;&amp;jcy;&amp;scy;&amp;kcy; &amp;icy;&amp;zcy; &amp;Acy;&amp;fcy;&amp;gcy;&amp;acy;&amp;ncy;&amp;icy;&amp;scy;&amp;tcy;&amp;acy;&amp;ncy;&amp;acy; (55 &amp;fcy;&amp;ocy;&amp;tcy;&amp;ocy;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764704"/>
            <a:ext cx="4306753" cy="27218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med">
    <p:wipe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function.mil.ru/images/military/military/photo/iv-oksv00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58248">
            <a:off x="655638" y="658813"/>
            <a:ext cx="4032250" cy="2859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4" descr="http://function.mil.ru/images/military/military/photo/iv-oksv00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2492375"/>
            <a:ext cx="5238750" cy="3714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6626" name="Picture 2" descr="http://img.rian.ru/images/4202/05/420205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620688"/>
            <a:ext cx="3528392" cy="21687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" name="Picture 2" descr="http://function.mil.ru/images/military/military/photo/iv-oksv00-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89040"/>
            <a:ext cx="3884612" cy="27543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function.mil.ru/images/military/military/photo/iv-oksv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1492">
            <a:off x="395288" y="542925"/>
            <a:ext cx="4324350" cy="3067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" name="Picture 2" descr="http://function.mil.ru/images/military/military/photo/iv-oksv00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644900"/>
            <a:ext cx="4103688" cy="290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578" name="Picture 2" descr="&amp;Dcy;&amp;iecy;&amp;ncy;&amp;softcy; &amp;pcy;&amp;acy;&amp;mcy;&amp;yacy;&amp;tcy;&amp;icy; &amp;vcy;&amp;ocy;&amp;icy;&amp;ncy;&amp;ocy;&amp;vcy;-&amp;icy;&amp;ncy;&amp;tcy;&amp;iecy;&amp;rcy;&amp;ncy;&amp;acy;&amp;tscy;&amp;icy;&amp;ocy;&amp;ncy;&amp;acy;&amp;lcy;&amp;icy;&amp;scy;&amp;tcy;&amp;ocy;&amp;v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692150"/>
            <a:ext cx="4464050" cy="2992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580" name="Picture 4" descr="&amp;Dcy;&amp;iecy;&amp;ncy;&amp;softcy; &amp;pcy;&amp;acy;&amp;mcy;&amp;yacy;&amp;tcy;&amp;icy; &amp;vcy;&amp;ocy;&amp;icy;&amp;ncy;&amp;ocy;&amp;vcy;-&amp;icy;&amp;ncy;&amp;tcy;&amp;iecy;&amp;rcy;&amp;ncy;&amp;acy;&amp;tscy;&amp;icy;&amp;ocy;&amp;ncy;&amp;acy;&amp;lcy;&amp;icy;&amp;scy;&amp;tcy;&amp;ocy;&amp;v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3357563"/>
            <a:ext cx="4176712" cy="30146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Виктор\Мои документы\мои рисунки\Афганистан - На задание - 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92309">
            <a:off x="3865563" y="3535363"/>
            <a:ext cx="4300537" cy="2965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101" name="Picture 5" descr="C:\Documents and Settings\Виктор\Мои документы\мои рисунки\Афганистан - Самоходчики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965200"/>
            <a:ext cx="4465638" cy="2768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4" name="Picture 1" descr="C:\Documents and Settings\Виктор\Мои документы\мои рисунки\Афганистан - Оборудование окопов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6979">
            <a:off x="600075" y="3140075"/>
            <a:ext cx="4105275" cy="25828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122" name="Picture 2" descr="C:\Documents and Settings\Виктор\Мои документы\мои рисунки\Афганистан - Боевая задача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15905">
            <a:off x="558800" y="703263"/>
            <a:ext cx="3851275" cy="23828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C:\Documents and Settings\Виктор\Мои документы\мои рисунки\Афганистан - На командном пункте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07797">
            <a:off x="3455988" y="515938"/>
            <a:ext cx="5400675" cy="33718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3251" name="Picture 3" descr="C:\Documents and Settings\Виктор\Мои документы\мои рисунки\Афганистан - Уточнение задачи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284538"/>
            <a:ext cx="3425825" cy="25320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3252" name="Picture 4" descr="C:\Documents and Settings\Виктор\Мои документы\мои рисунки\Афганистан - Командный пункт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765175"/>
            <a:ext cx="4338638" cy="2738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3253" name="Picture 5" descr="C:\Documents and Settings\Виктор\Мои документы\мои рисунки\Афганистан - Постановка задачи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4300" y="3284538"/>
            <a:ext cx="4464050" cy="29257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vit.net.ua/upload/news_afgan_20100215/4_121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43622">
            <a:off x="3320571" y="183010"/>
            <a:ext cx="5292725" cy="34845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2" descr="&amp;Ecy;&amp;Dcy;&amp;Icy;&amp;Tcy;&amp;Acy; &amp;Pcy;&amp;SOFTcy;&amp;IEcy;&amp;KH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01008"/>
            <a:ext cx="4608512" cy="30243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6" name="Скругленный прямоугольник 5"/>
          <p:cNvSpPr/>
          <p:nvPr/>
        </p:nvSpPr>
        <p:spPr>
          <a:xfrm>
            <a:off x="4499992" y="3284984"/>
            <a:ext cx="4248150" cy="3167062"/>
          </a:xfrm>
          <a:prstGeom prst="roundRect">
            <a:avLst>
              <a:gd name="adj" fmla="val 10000"/>
            </a:avLst>
          </a:prstGeom>
          <a:blipFill rotWithShape="0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251520" y="692696"/>
            <a:ext cx="4104456" cy="2736304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ic.pics.livejournal.com/edyta_site/21969991/6461/6461_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2220">
            <a:off x="4192401" y="280611"/>
            <a:ext cx="3960440" cy="29175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22" name="Picture 2" descr="http://vit.net.ua/upload/news_afgan_20100215/4_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836712"/>
            <a:ext cx="3456384" cy="4789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24" name="Picture 4" descr="http://vit.net.ua/upload/news_afgan_20100215/4_ph_0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5911">
            <a:off x="4067944" y="3140968"/>
            <a:ext cx="4042197" cy="28564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function.mil.ru/images/military/military/photo/iv-oksv00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61244">
            <a:off x="608013" y="895350"/>
            <a:ext cx="3810000" cy="27019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Picture 4" descr="http://function.mil.ru/images/military/military/photo/iv-oksv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620713"/>
            <a:ext cx="4570413" cy="3240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5604" name="Picture 4" descr="&amp;Pcy;&amp;Lcy;&amp;Acy;&amp;Mcy;&amp;YA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01008"/>
            <a:ext cx="4762500" cy="29527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" name="Picture 4" descr="http://function.mil.ru/images/military/military/photo/iv-oksv00-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645024"/>
            <a:ext cx="4105275" cy="290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vit.net.ua/upload/news_afgan_20100215/1_%D0%B2%D0%B2%D0%BE%D0%B4%20%D0%B2%D0%BE%D0%B9%D1%81%D0%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212976"/>
            <a:ext cx="4451846" cy="31239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2" descr="http://vit.net.ua/upload/news_afgan_20100215/1_157146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5962">
            <a:off x="4831164" y="1868893"/>
            <a:ext cx="4032448" cy="28520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52" name="Picture 4" descr="http://vit.net.ua/upload/news_afgan_20100215/1_afgan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92696"/>
            <a:ext cx="4404608" cy="27804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C:\Documents and Settings\Виктор\Мои документы\мои рисунки\Афганистан. Дорога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51279">
            <a:off x="547688" y="385763"/>
            <a:ext cx="4386262" cy="2800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Picture 3" descr="C:\Documents and Settings\Виктор\Мои документы\мои рисунки\Афганистан. После боя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924175"/>
            <a:ext cx="4914900" cy="31924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4277" name="Picture 5" descr="C:\Documents and Settings\Виктор\Мои документы\мои рисунки\Афганистан - Связисты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573463"/>
            <a:ext cx="3673475" cy="23098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" name="Picture 4" descr="C:\Documents and Settings\Виктор\Мои документы\мои рисунки\Афганистан - Воины-афганцы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1125538"/>
            <a:ext cx="4032250" cy="2527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Виктор\Мои документы\Мои рисунки\фон  - 175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Рисунок 3" descr="C:\Documents and Settings\Виктор\Мои документы\Загрузки\0_535d0_a513fd0b_L.jp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4813"/>
            <a:ext cx="1223962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Прямоугольник 8"/>
          <p:cNvSpPr>
            <a:spLocks noChangeArrowheads="1"/>
          </p:cNvSpPr>
          <p:nvPr/>
        </p:nvSpPr>
        <p:spPr bwMode="auto">
          <a:xfrm>
            <a:off x="539750" y="1773238"/>
            <a:ext cx="813593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       Историки подсчитали, что после Второй мировой войны 1,5 миллиона наших граждан принимали участие в более чем 30 вооруженных конфликтах за пределами страны, 25 тысяч из них погибли.</a:t>
            </a:r>
          </a:p>
          <a:p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       Советские солдаты и офицеры воевали в Корее и Вьетнаме, Афганистане, Сирии и Египте, Мозамбике, Анголе, Венгрии, Эфиопии, Сомали, Бангладеш, Лаосе и других странах.</a:t>
            </a:r>
          </a:p>
          <a:p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         В августе 2008 года российские военнослужащие выполняли задачи по обеспечению безопасности и защите граждан Российской Федерации, проживающих на территориях республик Южная Осетия и Абхазия.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468313" y="404813"/>
            <a:ext cx="3167062" cy="3816350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10" descr="http://gorod.tomsk.ru/posts-files/59/510/i/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23461">
            <a:off x="3148013" y="525463"/>
            <a:ext cx="5510212" cy="2667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6" name="Picture 2" descr="C:\Documents and Settings\Виктор\Мои документы\мои рисунки\Афганистан - Посадка в вертолет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3357563"/>
            <a:ext cx="4464050" cy="27749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8" name="Picture 4" descr="http://doseng.org/uploads/posts/2011-05/1305892844_1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3860800"/>
            <a:ext cx="3481387" cy="26066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://www.rsva-ural.ru/catalogue/customimages/105/Sh_f_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2272">
            <a:off x="4415864" y="3232510"/>
            <a:ext cx="4332096" cy="25884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4" descr="http://www.rsva-ural.ru/catalogue/customimages/105/Sh_f_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4137309" cy="27306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8" descr="http://www.rsva-ural.ru/catalogue/customimages/105/Sh_f_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6620">
            <a:off x="740018" y="611367"/>
            <a:ext cx="3810565" cy="28769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Picture 2" descr="http://www.rsva-ural.ru/catalogue/customimages/105/Sh_f_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573016"/>
            <a:ext cx="4400183" cy="28821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www.vsehpozdravil.ru/res/files/postcards/9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836613"/>
            <a:ext cx="3652838" cy="27511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8788" name="Picture 4" descr="&amp;Vcy;&amp;ycy;&amp;vcy;&amp;ocy;&amp;dcy; &amp;vcy;&amp;ocy;&amp;jcy;&amp;scy;&amp;kcy; &amp;icy;&amp;zcy; &amp;Acy;&amp;fcy;&amp;gcy;&amp;acy;&amp;ncy;&amp;icy;&amp;scy;&amp;tcy;&amp;acy;&amp;n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2781300"/>
            <a:ext cx="4953000" cy="31718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8790" name="Picture 6" descr="&amp;Vcy;&amp;ycy;&amp;vcy;&amp;ocy;&amp;dcy; &amp;vcy;&amp;ocy;&amp;jcy;&amp;scy;&amp;kcy; &amp;icy;&amp;zcy; &amp;Acy;&amp;fcy;&amp;gcy;&amp;acy;&amp;ncy;&amp;icy;&amp;scy;&amp;tcy;&amp;acy;&amp;n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9205">
            <a:off x="4362450" y="573088"/>
            <a:ext cx="3921125" cy="2533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18792" name="Picture 8" descr="&amp;Vcy;&amp;ycy;&amp;vcy;&amp;ocy;&amp;dcy; &amp;vcy;&amp;ocy;&amp;jcy;&amp;scy;&amp;kcy; &amp;icy;&amp;zcy; &amp;Acy;&amp;fcy;&amp;gcy;&amp;acy;&amp;ncy;&amp;icy;&amp;scy;&amp;tcy;&amp;acy;&amp;ncy;&amp;a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48383">
            <a:off x="604838" y="3697288"/>
            <a:ext cx="3384550" cy="23066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function.mil.ru/images/military/military/photo/iv-oksv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3960813" cy="28082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4" descr="http://function.mil.ru/images/military/military/photo/iv-oksv00-32%281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43986">
            <a:off x="892175" y="3332163"/>
            <a:ext cx="4200525" cy="29797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7650" name="Picture 2" descr="&amp;Dcy;&amp;iecy;&amp;ncy;&amp;softcy; &amp;pcy;&amp;acy;&amp;mcy;&amp;yacy;&amp;tcy;&amp;icy; &amp;vcy;&amp;ocy;&amp;icy;&amp;ncy;&amp;ocy;&amp;vcy;-&amp;icy;&amp;ncy;&amp;tcy;&amp;iecy;&amp;rcy;&amp;ncy;&amp;acy;&amp;tscy;&amp;icy;&amp;ocy;&amp;ncy;&amp;acy;&amp;lcy;&amp;icy;&amp;scy;&amp;tcy;&amp;ocy;&amp;vcy;  &amp;Vcy; &amp;ocy;&amp;bcy;&amp;shchcy;&amp;iecy;&amp;mcy;, &amp;ncy;&amp;iecy; &amp;bcy;&amp;ucy;&amp;dcy;&amp;iecy;&amp;mcy; &amp;pcy;&amp;ocy;&amp;mcy;&amp;icy;&amp;ncy;&amp;acy;&amp;tcy;&amp;softcy; &amp;ncy;&amp;iecy;&amp;dcy;&amp;ocy;&amp;bcy;&amp;rcy;&amp;ycy;&amp;mcy; &amp;scy;&amp;lcy;&amp;ocy;&amp;vcy;&amp;ocy;&amp;mcy; &amp;icy; &amp;tcy;&amp;ucy; &amp;vcy;&amp;ocy;&amp;jcy;&amp;ncy;&amp;ucy;, &amp;icy; &amp;iecy;&amp;iecy; &amp;ucy;&amp;chcy;&amp;acy;&amp;scy;&amp;tcy;&amp;ncy;&amp;icy;&amp;kcy;&amp;ocy;&amp;vcy;. &amp;Dcy;&amp;ocy; &amp;scy;&amp;icy;&amp;khcy; &amp;pcy;&amp;ocy;&amp;rcy; &amp;vcy; &amp;Rcy;&amp;ocy;&amp;scy;&amp;scy;&amp;icy;&amp;icy; &amp;dcy;&amp;iecy;&amp;jcy;&amp;scy;&amp;tcy;&amp;vcy;&amp;ucy;&amp;yucy;&amp;tcy; &amp;mcy;&amp;ncy;&amp;ocy;&amp;gcy;&amp;ocy;&amp;chcy;&amp;icy;&amp;scy;&amp;lcy;&amp;iecy;&amp;ncy;&amp;ncy;&amp;ycy;&amp;iecy; &amp;ocy;&amp;rcy;&amp;gcy;&amp;acy;&amp;ncy;&amp;icy;&amp;zcy;&amp;acy;&amp;tscy;&amp;icy;&amp;icy; &amp;vcy;&amp;ocy;&amp;icy;&amp;ncy;&amp;ocy;&amp;vcy;-&amp;acy;&amp;fcy;&amp;gcy;&amp;acy;&amp;ncy;&amp;tscy;&amp;iecy;&amp;vcy;, &amp;ocy;&amp;ncy;&amp;icy; &amp;gcy;&amp;ocy;&amp;rcy;&amp;dcy;&amp;yacy;&amp;tcy;&amp;scy;&amp;yacy; &amp;scy;&amp;vcy;&amp;ocy;&amp;icy;&amp;mcy;&amp;icy; &amp;mcy;&amp;iecy;&amp;dcy;&amp;acy;&amp;lcy;&amp;yacy;&amp;mcy;&amp;icy;, &amp;pcy;&amp;ocy;&amp;lcy;&amp;ucy;&amp;chcy;&amp;iecy;&amp;ncy;&amp;ncy;&amp;ycy;&amp;mcy;&amp;icy; &amp;vcy; &amp;tcy;&amp;iecy; &amp;gcy;&amp;ocy;&amp;dcy;&amp;ycy;, &amp;scy;&amp;ocy;&amp;dcy;&amp;iecy;&amp;jcy;&amp;scy;&amp;tcy;&amp;vcy;&amp;ucy;&amp;yucy;&amp;tcy; &amp;pcy;&amp;acy;&amp;tcy;&amp;rcy;&amp;icy;&amp;ocy;&amp;tcy;&amp;icy;&amp;chcy;&amp;iecy;&amp;scy;&amp;kcy;&amp;ocy;&amp;mcy;&amp;ucy; &amp;vcy;&amp;ocy;&amp;scy;&amp;pcy;&amp;icy;&amp;tcy;&amp;acy;&amp;ncy;&amp;icy;&amp;yucy; &amp;mcy;&amp;ocy;&amp;lcy;&amp;ocy;&amp;dcy;&amp;iecy;&amp;zhcy;&amp;icy;. &amp;Mcy;&amp;ycy; &amp;bcy;&amp;iecy;&amp;rcy;&amp;iecy;&amp;zhcy;&amp;iecy;&amp;mcy; &amp;scy;&amp;vcy;&amp;ocy;&amp;yucy; &amp;pcy;&amp;acy;&amp;mcy;&amp;yacy;&amp;tcy;&amp;softcy; &amp;ocy; &amp;tcy;&amp;iecy;&amp;khcy; &amp;scy;&amp;ocy;&amp;bcy;&amp;ycy;&amp;tcy;&amp;icy;&amp;yacy;&amp;khcy;… &#10;&amp;Kcy;&amp;acy;&amp;ncy;&amp;dcy;&amp;icy;&amp;dcy;&amp;acy;&amp;tcy; &amp;icy;&amp;scy;&amp;tcy;&amp;ocy;&amp;rcy;&amp;icy;&amp;chcy;&amp;iecy;&amp;scy;&amp;kcy;&amp;icy;&amp;khcy; &amp;ncy;&amp;acy;&amp;ucy;&amp;kcy;, &amp;pcy;&amp;ocy;&amp;lcy;&amp;kcy;&amp;ocy;&amp;vcy;&amp;ncy;&amp;icy;&amp;kcy; &amp;vcy; &amp;ocy;&amp;tcy;&amp;scy;&amp;tcy;&amp;acy;&amp;vcy;&amp;kcy;&amp;iecy;, &amp;ucy;&amp;chcy;&amp;acy;&amp;scy;&amp;tcy;&amp;ncy;&amp;icy;&amp;kcy; &amp;bcy;&amp;ocy;&amp;iecy;&amp;vcy;&amp;ycy;&amp;khcy; &amp;dcy;&amp;iecy;&amp;jcy;&amp;scy;&amp;tcy;&amp;vcy;&amp;icy;&amp;jcy; &amp;vcy; &amp;Acy;&amp;fcy;&amp;gcy;&amp;acy;&amp;ncy;&amp;icy;&amp;scy;&amp;tcy;&amp;acy;&amp;ncy;&amp;iecy; &amp;Ncy;&amp;icy;&amp;kcy;&amp;ocy;&amp;lcy;&amp;acy;&amp;jcy; &amp;Kcy;&amp;ucy;&amp;zcy;&amp;softcy;&amp;mcy;&amp;icy;&amp;chcy; &amp;Fcy;&amp;acy;&amp;rcy;&amp;yacy;&amp;tcy;&amp;icy;&amp;ncy;&#10;&amp;Fcy;&amp;ocy;&amp;tcy;&amp;ocy;: &amp;Lcy;&amp;iecy;&amp;ocy;&amp;ncy;&amp;icy;&amp;dcy; &amp;YAcy;&amp;kcy;&amp;ucy;&amp;tcy;&amp;icy;&amp;ncy; &amp;vcy;&amp;ocy;&amp;icy;&amp;ncy;&amp;ycy;-&amp;icy;&amp;ncy;&amp;tcy;&amp;iecy;&amp;rcy;&amp;ncy;&amp;acy;&amp;tscy;&amp;icy;&amp;ocy;&amp;ncy;&amp;acy;&amp;lcy;&amp;icy;&amp;scy;&amp;tcy;&amp;ycy;,&amp;vcy;&amp;ycy;&amp;vcy;&amp;ocy;&amp;dcy; &amp;vcy;&amp;ocy;&amp;jcy;&amp;scy;&amp;kcy;,&amp;Acy;&amp;fcy;&amp;gcy;&amp;acy;&amp;ncy;&amp;icy;&amp;scy;&amp;tcy;&amp;acy;&amp;n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764704"/>
            <a:ext cx="3672940" cy="5501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yn.function.mil.ru/images/military/military/photo/iv-oksv00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5238750" cy="37147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8" name="Picture 4" descr="http://dyn.function.mil.ru/images/military/military/photo/iv-oksv00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78467">
            <a:off x="5077568" y="3328482"/>
            <a:ext cx="3636912" cy="25789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32" name="Picture 8" descr="http://www.morussia.ru/img_lib/ajaxfileupload_a0adb4c5_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124744"/>
            <a:ext cx="2107679" cy="21076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://kuvschool5.ucoz.ru/doska/afgan/risunok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0"/>
            <a:ext cx="4975225" cy="3168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4" descr="http://function.mil.ru/images/military/military/photo/iv-oksv00-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59021">
            <a:off x="461963" y="922338"/>
            <a:ext cx="3656012" cy="2592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7410" name="Picture 2" descr="&amp;Dcy;&amp;iecy;&amp;ncy;&amp;softcy; &amp;pcy;&amp;acy;&amp;mcy;&amp;yacy;&amp;tcy;&amp;icy; &amp;vcy;&amp;ocy;&amp;icy;&amp;ncy;&amp;ocy;&amp;vcy;-&amp;icy;&amp;ncy;&amp;tcy;&amp;iecy;&amp;rcy;&amp;ncy;&amp;acy;&amp;tscy;&amp;icy;&amp;ocy;&amp;ncy;&amp;acy;&amp;lcy;&amp;icy;&amp;scy;&amp;tcy;&amp;ocy;&amp;v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3500438"/>
            <a:ext cx="3887788" cy="30702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7" name="Picture 2" descr="http://www.101msp.ru/images/stories/new/1218140933_110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163" y="2924175"/>
            <a:ext cx="3529012" cy="2682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 descr="http://www.rg.ru/img/content/0/81/86/afgan_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33375"/>
            <a:ext cx="3673475" cy="32924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098" name="Picture 2" descr="C:\Documents and Settings\Виктор\Мои документы\мои рисунки\Афганистан - Патроны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068638"/>
            <a:ext cx="5005388" cy="31734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099" name="Picture 3" descr="C:\Documents and Settings\Виктор\Мои документы\мои рисунки\Афганистан - Боевая позиция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429000"/>
            <a:ext cx="4041775" cy="24971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100" name="Picture 4" descr="C:\Documents and Settings\Виктор\Мои документы\мои рисунки\Афганистан - Привал - 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00056">
            <a:off x="4449763" y="860425"/>
            <a:ext cx="3984625" cy="2514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C:\Documents and Settings\Виктор\Мои документы\мои рисунки\Афганистан - Вести с Родины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7575">
            <a:off x="393700" y="241300"/>
            <a:ext cx="5154613" cy="318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7348" name="Picture 4" descr="C:\Documents and Settings\Виктор\Мои документы\мои рисунки\Афганистан - местные новости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1052513"/>
            <a:ext cx="4248150" cy="27209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Picture 2" descr="C:\Documents and Settings\Виктор\Мои документы\мои рисунки\Афганистан - Союзник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357563"/>
            <a:ext cx="3960813" cy="24590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7350" name="Picture 6" descr="C:\Documents and Settings\Виктор\Мои документы\мои рисунки\Афганистан - Почта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21460">
            <a:off x="3970338" y="3648075"/>
            <a:ext cx="4621212" cy="287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3850" y="5229225"/>
            <a:ext cx="8496300" cy="92392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Командующий 40-й армией генерал-лейтенант Дубынин В.П., начальник штаба 40-й армии генерал-майор Греков Ю.П., командующий авиацией 40-й армии Герой Советского Союза генерал-майор Кот В.С</a:t>
            </a:r>
            <a:r>
              <a:rPr lang="ru-RU" b="1" dirty="0" smtClean="0">
                <a:solidFill>
                  <a:schemeClr val="bg1"/>
                </a:solidFill>
              </a:rPr>
              <a:t>. 1987 год.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6020" name="Picture 1" descr="C:\Documents and Settings\Виктор\Мои документы\мои рисунки\Афганистан - Генералы Дубынин В.П., Греков Ю.П., Кот В.С.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04813"/>
            <a:ext cx="7697787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23850" y="3933825"/>
            <a:ext cx="2447925" cy="1938338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Генерал-лейтенант Тухаринов Юрий Владимирович.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12 декабря 1979 года — 23 сентября 1980 года.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16238" y="3933825"/>
            <a:ext cx="2519362" cy="1630363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Генерал-лейтенант Ткач Борис Иванович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23 сентября 1980 г. — 7 мая 1982 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51500" y="3933825"/>
            <a:ext cx="2520950" cy="1630363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Генерал-лейтенант Ермаков Виктор Федорович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7 мая 1982 г. — 4 ноября 1983 г.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6013" y="404813"/>
            <a:ext cx="712787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Командующие 40-й армией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196975"/>
            <a:ext cx="1733550" cy="24796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3321" name="Picture 9" descr="http://www.uspu.ru/i/news/2_shur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196975"/>
            <a:ext cx="1727200" cy="255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5" name="Picture 4" descr="http://www.uspu.ru/i/news/3_shur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1196975"/>
            <a:ext cx="1727200" cy="2559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825" y="260350"/>
            <a:ext cx="6049963" cy="52387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</a:rPr>
              <a:t>Война в Корее 1950-1953 гг.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288" y="4941888"/>
            <a:ext cx="8497887" cy="1322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rebuchet MS" pitchFamily="34" charset="0"/>
              </a:rPr>
              <a:t>За три года войны в Корее летчики 64 ИАК (истребительного авиационного корпуса) провели 1.872 воздушных боя, сбили 1.106 самолетов американского производства, из них 650 "Сейбров". Потери МиГов составили 335 самолетов.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850" y="1412875"/>
            <a:ext cx="4032250" cy="2862263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rebuchet MS" pitchFamily="34" charset="0"/>
              </a:rPr>
              <a:t>    Безвозвратные потери советских войск в войне в Корее составили 275 человек, из них офицеров – 142 (в том числе 9 советников) и 133 человека из числа сержантского и рядового состава. 45 советских летчиков пропало без вести. </a:t>
            </a:r>
          </a:p>
        </p:txBody>
      </p:sp>
      <p:pic>
        <p:nvPicPr>
          <p:cNvPr id="7" name="Picture 2" descr="http://upload.wikimedia.org/wikipedia/commons/e/ec/MiG-15_351I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37283">
            <a:off x="4402138" y="1760538"/>
            <a:ext cx="4349750" cy="2686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6500" name="Picture 4" descr="http://im8-tub-ru.yandex.net/i?id=451853224-02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260350"/>
            <a:ext cx="2533650" cy="1428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0825" y="2276475"/>
            <a:ext cx="2665413" cy="16319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Генерал-лейтенант Генералов Леонид Евстафьевич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4 ноября 1983 г. — 19 апреля 1985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3575" y="2276475"/>
            <a:ext cx="2592388" cy="16319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Генерал-лейтенант Родионов Игорь Николаевич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19 апреля 1985 г. — 30 апреля 1986 г.</a:t>
            </a:r>
          </a:p>
        </p:txBody>
      </p:sp>
      <p:sp>
        <p:nvSpPr>
          <p:cNvPr id="88069" name="AutoShape 6" descr="data:image/jpeg;base64,/9j/4AAQSkZJRgABAQAAAQABAAD/2wCEAAkGBhMSERUUExQWFRUWGRkaGRgYFxoYHxgXGBgXGBsYHhwXHCYeHRsjGh0cHy8gIycpLCwsGh4xNTAqNSYrLCkBCQoKBQUFDQUFDSkYEhgpKSkpKSkpKSkpKSkpKSkpKSkpKSkpKSkpKSkpKSkpKSkpKSkpKSkpKSkpKSkpKSkpKf/AABEIAN4AyAMBIgACEQEDEQH/xAAcAAABBQEBAQAAAAAAAAAAAAADAgQFBgcBAAj/xABAEAABAwIDBQUGBQMEAQQDAAABAgMRACEEEjEFBkFRYRMicYGRBzKhscHwFELR4fEjUmIkcpKyNDNDg6IVFhf/xAAUAQEAAAAAAAAAAAAAAAAAAAAA/8QAFBEBAAAAAAAAAAAAAAAAAAAAAP/aAAwDAQACEQMRAD8AoxVpHS/QUyxLndOuo+EVIuLBEEW5felR+Lgix4xQM3STxsJ+lWf2eXxC+HdF+PvTVbOoN+Pl+1WXcKUvKMT7o+NBFb3f+Y9yzVBrWeHz4/pU1vMT+Ke/3HrUOU8rajSgsu6aCp4g+7kM+BBmqxAyqtCc3OLTVq3QWAtV47iotxvpVSW+cseNAB03PX7miYD/ANZv/en5iuKGvLhNE2cmcQ0P80D1IoPpBT172AA+QvScXtRphsrecS2kcVECfAaqqE3p3i/CMFYAUtQ/pjqbZj0EVkO1MQ/i3EOPrKyqyTbKAJkAcO9ag1bFe1DDjL2KO1BBOZSw2lOgvMkEmhp9ob3eIwjZCBKsuJSSAOMKT7vWszwmASCpWfNZQOWe7oZIHCLeNHbxysKSUHSCm0wlWgM6oWCUkcJFBqrHtNwgKU4kOYYrgpK4cbUOCg43Ij5VbEwUggyFAEK94EHQgjhXzltfFJ7Idio9mT327HIrUCCDbUSKeboe0XFYEpSFdowDJZVcRochN0Hwt0oPoBfx59ONJW599aZ7K2wzjGA8wuUKsRoUKGqFf5CnK+HGgIVDjY8Odez8516+hoZB/SupMdOEfWgOoC59fOqL7VFxgzJgcALTerkpPw0mqV7Ulf6YDwjnc0GLrPHTpprUnsfFJbQ7mMFSClMHiaYLRfWiYZuYtbMJPKgboERBvrpGlep/isPcaevCu0Eo4SLevjTR/oZFqdm/nbgfvhTXEJMfDSgbuJ4ec9OFWPcG76vBP/aoAMyLzzFqsO4yCHlRr3dbc6CF3n/8p7/cai1JuB9aldtqBxDhv717ddaZJbbJE5pmdBcUE3uuIcUYsG1nobH00qnKcm9XbYeQdrBVOQgyOEHlVPWhGWwUe7xMQZ4RwoAkyLfHlTjZhh9Csil5VA5UamL2kGgkiY+71NbpPtt4lLjq8gTpCc1xoTfSg0lWC7dCC/PupOkZbTGtxFvGap+38QywotsiWpzSblLhF/LQ+NXfYGEOIcyoKnAoKzLIEJCr2AsPnV1G4GDLPZKaBtdUXJ5zQfNLO1FIWVp46iLaEHTp9OVNncWCSRoeBMx4Vvq/Ypg+0CpURM5TYH0qVb9m2DQDlYbAP+NwOmag+aM2scetdGlbxvZ7PcMRORIIFglISIFrxqetUXam6DTba1JTcC17eJm9AL2Y73qwmIDSiOwfUEKB/KowlKwfGxHKtueRw5E181YJlKBnXaM4A4kxy4HjX0cziMzaFa50oV6pFAsC9cUJFueteUvyr3a8+P8AHpQcUJ1P81nftXdPZIAkAkcY0rQjEcr6/f0rOPa0vuNjjOnrQZjx6+tqfYVr/TunSMseus0yTJ6D7+FSWFP+kcFrqHn0oIdKiYFydNNZr1P9nKCHATp98K9QSxVJ1E/TThQXEmNY1tz8uBohCCbff70JSYv9Z8+lAguE3tb5eFTm56yHVE2015X0qCcjw61L7vKAK/Dj0oInaq5dX4nSbXpkCQZvrzo2LVJJvqfGgIBm54Wv8aCb2PjoS5NgGzz61Vy8QNdRwHE1Jsg5VmbZTUUDA9KDua5MW6URtEnhzIJjh6k0Ikdfvxq1bvbmnF4V11pZL4WpKW8oIUlCO0V3osqNOdBrfsw2024yGm4lCBISmOQk/Kr6gxxrM/YrsoNYFWII7z7hF/yobMAf8pmrltrehnDIK3VoTYwFqSmY5Am9BNHmPs1yLTxqkbve05OMd7JLaQTITlXmkx8qkN6NunAshxy4SnTipWmUUBtuKBlKRKin5E1Qt40lCCmIOUnzjr6RQcN7U+0cJWllhuI7ylFR+ET0mm+2N5U4klAIIjUGdD05igzJy/6fWvofYeIDuFYWm0tI8oSAbeVYVtfZnZvqRB7wSU8yTaOlbjuxi1Lw6MyA3lGQJSZGVIEHTWgkgniLcPCuFJEUpR7w611Kr60Al/fKsy9rSzmbtwrUHRzHr+1Zb7V7utg6ZZ1nifhQZ2Nb34xUg0uMOrnmHypspF5t01oub+kR153oAMNABXgeddpTR970869QSUTbXnSV8JEmlqVHD0igqtbl5z50CXFcxzuZ9L082M9Ge5nKfDT50xeTOvX4cad7NSMq7SY+HGgjXFX+X7UiPAGuFdyP1riiep8uNAdpPcXP9tRrirD4X0p80+AhfUUwUmwoEz68L3rV/YHtRKX38OT3lhLiJ4luQseOVXwrJ+PCKkdg7YXhMQ3iG1QppQV4ie8m+oKZFB9D7hpU3g+xWkoU26+DIIkF1RCk80kEXou1t02XAsdm2c3vFxOcm/8Acq48BAqYxLnfStOikpI8Df60cLBEnhr0oK5u/uqlpZWW2wYARlSEkBPLkKgPa8CtKGp1vJ6XFXF3eBhAKluIbbSQntFqypUs/lBJuYqm+0vb+GyAdqhRJ7gTCjpqI9aCq7F2SXGSChsmZ0GWQIzAEGTR8Bup2WZxzLmM+BHhpUjuVikKaIJGYE5SRGdPNI5jlSd4dq90gEzB4A0FXwpLu0GlJjKkZe8YJNxodauGz/aJgWW0tLcXmRIVCCRM8wb1Vt33EtofWYPZtFcnUETpykmqEo2BI1EnjJN/Kg3Fv2m4DTtj/wAD9aIPaNgDEvi/+KhWDpP8zxrod/mg3ge0PAHR8AjjlNUD2ibbaxDyCyvtAE+8KpKTHh8/ClpXeeH3yoFzGnj+1EUsFBv10oAOunxrqlDTjQdSInX7NepAX+4+VeoJg/ueOmlCUbdLdetLUq5tFoHM0JSzxmOo1oO5rjTXiKLh1WUOJppMXj97V1Lllc4+NAJardP340gpEn4TeuZ/PT+K5Gtp4etATL3D5UzcseXOKcKPdOt+fDpQVxysBQAKa8RrP8miIQSqACSTYCSfQXqWw26rqh3ilHMFQUoA6SlMx60Goex3fJzEhzDPuFam0JLJUBIQmxTbWLHnWg4x1RTkFio5Z0gEa+MVkG6mFbwLyHBdUhKlnUhUJ04CYrXHcQMpGhumCNFi00BvwbPZBshBbREZ4iRxlVs03mqLvJsjZp/EuOv4dKlqT2ZStJIygDKEjhOtWB3ZmGYbBXhw6QZkgrUVHnM38qqm8eIcUheTZqW0H86siSBzgJm9BX3NqIQr+i6hRRKkqSZnLwjrXdvYkEZyIUtsEW0zxJqO/AKutSAgCCAmBMcPCm+8u0g6FOJ7qe6hNtSIzHyoIPaWOMltKjkIAUB+aLiek3popMAEfr8aQpVvGlLQoJB4dDMeVAOI8+nGkRf4cq5mFq7c2+ETQFCZ6/OvR40gK/SK6LfzNAQC/nwog0+4/mhdt9/rzrqV5tBfn8KAmcX7qflx0tXaHl/nrPyivUEgokzeeRjl5UlfCxv5UYSONv241wPG5n1igaLUeRI5fpzrgTY6zH8CnC3CT9+lcwmGW64lpsStZgC3vX16RrQMfj5UpjDrcBKUrUE6wkkA9YBirxhtxW0++ouK/t4HnAHLrV4exuIcZSylAw7QKSCkdkCkCyVT73PxFBmP/wDPcYlpK3WiylxWUFWUKvAByzITeZqV2z7OGMK0lRxLeIcUVDKiVJyjjmSe6fGrLjsUhRBdfU6sAwBLpkxIvYTNNcgHuszy7ReQdLIEmgqDWx490EA6BCTJHjqak8HgS0nIEkE3UdL1Mvrc/KtDVr9mgXjqozpTQ4VQ79yhSss/5BIUR4waBrtFeVok6JUgx0zprUdtPrKS43CiJziAI4hY6HSazHaLOZlxPEpP6/Sr5u7tQYjCsvtmFZAkxchSbKQrmJGh50DvCb1obQC9DRJF1e7/AMtKgd6N92HEOBLzZGWAQRc9ONSe8GJR2RPZ9meMAqb9Dp6VmmO2a27KkqCoBsyzYc5ccgD0NAz3l3jDpSlr3UpSCdJPE+tVx7EqVAJJCdBPGnW0oTACcvmVT1JIHwFME6cJ8fOgSTXUnSuBOvT9aWFAaietB7NPX76CnmI3fxCGw4ph5KJMLUhWUi3GIAvqbUNplKhGfLr7wt6ipr/9kxowpwoczYcpCQhIjLBzWKb34zrNBWVmJFcz38h8atm0N4MC7hQ0cClp9CUw80qJWVDtCWxaCmSATwNF3g3GZZwqMUzjEOghGZopAcQXLpBDZUE21niKCnqsaM2qBJ+5oRtHnXptPXl8dKA63b8fCa9QR4V2gmSv6zN9enwoAXr96V5K7zSXXPPXjQddVVy9nWCCUYnFKE5EhtOnHvLPQ5YE9TVKSRE/XlWh7EZybEd1BWlbthwKgPkKCyth3IklQaCxmCWQLA3utQknwpuvDNpuBmVzUorN+p08qesvBbTaxoUI/wCoi1MXHDJ5/SgS4NYNuVAWOYrpVwoLrsX+fKgb4x2+n7a2k1bdtbDbb2cMpMJh6bEqWtKR6AGqWwCt9tEpBUtN1e7qInpNapvDhgcO+ickNqJtYAagdDEUGSqnXhTj2ayheJZk5kL7RI4QoQodOFBWruzH8+FC3VxqcPtFZWQlK8OpSjpJbBUb8zEUE37Sdudm0nDNKyuOjM5GqGR3YHIqVbwBrMdn7acwrpyEhKu64ngU+HTUUZ/Gu4x93ErVDhGa+iU6JRawAFhURjpLhte0DnpaRzNA6xYLi1KgQnXXU6WFNy1A+P3yFSTjOVEQZVdV9VQI9NKcbsbJOJxDTISCVuJBkn3ZzKnplBmgtKdzXEbGXKUhSinEqM/+2lIyoB530rPmBKZj7+/lW97+IA2diAm6cqUpSmyUAqgEnwGlYVhkko058dTf40HWsPra2vWK6W4uLdQYN+FOWE3NtfpSkpEk9TrQCTiTADiUuDnooeCqT+GbPuKykz3V29FCxoy02tprprQH/ppy6UAXGFtqFoJ01I6QZg0+SpCh3omb24+HGm2GbhKlGTHdT0J1pOGVmzdI49PnQP8A8AyriQeNvoL12o9LkH9K9QdKPvnb5UgxcCZtoKUE6/WkkHnQKdOnXpWn7uYhKtmtggqBaIIGupBHjAmspJuNTNaBuVtZK8MWyDmw4vp321GRH+QM0E3ultBLmGyAyWj2YP8AckCUqjUGNRTh9BmJphhXUJfzojI6kAxaVp0Poal8U3Y6cKCPJGmlMsUJFtR508UIn9qY4k+M/SgaPsKvkyqB0CpSNOYmpNjf9QZOGxQWWlAAKKgDCfy9oAQUm3vAGmaDKSP7f+p09KZuqOaBe1/S09IoOvumxASUa2OaCTaDpHWofefDFTQcEgo1uPdULjzFTQwggqECbkRYm35aXiGJbUk8UkWM6zHC1BUWF/6d1IsVrQDEe4AVkdbxQGNmBTpWr3Go81/lT9T4U1wS1KzJ4iLeeniTap3EDKEtiJQCVEcVquT8hQDXh5bk6yP3p1untNjB4r8SrNmbkpCCk5lQU5VFR7qSCe8AYoTaCU6a/EUoYfQD4D9aCQ3n3+cxiQ2QENAz2bQUoZuBKiBm+VVbBMKCe8CmTIkRIqabTGa9gL66T+lQWJfLzhXfImyfAcfOgdpVFo8fsxXtCdImgJuAPL60VsxHLn8b8aDuWfMfGhP635UcuCBw9aYYl4acYt40D19vJhkc1yo30ufpR91sqnFoUjOFInlGWLz4Gm+3XRmygQEBI4nRN/MmkbLxnZEkGDppwOg140BtsYZKFwm3jXqa47E51Sfvlryr1B4q0BPn4cPKgrXIifhwoykkRwkTztNNimNB93oPJSVKAAJJMADjew8TWk7l7K7DCqUuQtSyTluQU2AjmL1Tdy8OVY9n/Ald+GUT6TFacJYunvMySqPeQVKJkf3Jk6UFex9pcYBGU5nGVJKcxF+0Tm90+FjVlZxAW2CCdAb9RNNdrPBTedsB2xiBcHWOcdKHu0+hbIKTII+uh5QbRQFeRHL61HYhjiB9+FSbygTwqV3e3ZOKDhJKUpBCSDEucPED60FKzFKxMwdbcIg/GkqYyq8zJ1t9aXtBopXBEHQjkQIUPWlKkpnlbx6mgR2kcb/rSyq1DUqlFYFBV14BLWKccMwkygf3LWLX/wAbmgKusTJJn4/vUlt5YWoNz7pvzJP6aUNWHEp8YoHmHbhsazy/XnREYeRaBcdYvejNImm2LSpz/TsZe1IBJKoypKgmZ5kqFBCbax+dRabIyD3zzP8AbPKm6QEgAWqa3g3Mf2dKXuzMFIlCs0lzMRqAdEmuvbsvJewzCsgViktKbIJIyuTlzWtpQRDSI5Uhtz58tOt6vmN9j+ObbWtamMqQSYWok+HdpWI9iuPSlS1Lw8JBUYUu4AJ/t1tQZ+8q1zpQMCkFwFRGUd4+WmnlXlrzX4GPSuskJkkA8hQexjxcWVHUmaFcfA/fWnDLOZQT7xJ0mwHGfvhXMWE5yEe6DA8vpQNZk8SfuSOVeoyG+XU+teoHSnRJtpz/AEiguffDwpw61y6/xQFixtoL68KC6ezPZ18Q9l0yoTbX8ygPhV8dxvfKAIWACAYAUnWKTuxsUMYNhAsSnMrgc6xJ/Sgbd2epSApuzzc5FcxyoKnve4606l5pMoIgpFsq55DpTHdDa6nMQ/LZQVISogJgFSTBVyBM8Km07US+gpWAHAIWjQzzHOq1sBst41aSbZFR6iKC5lck9OdXjYe00/gPyoSzIcJJ9z3ioZb5imw6mqOb6xNJceUElMnKopkTYlOgIHWgDt9/8Q8p3Jl7RRVlMd0QImONpPUkUydWEp0m1/CivLvf00imOLXIIoA9reOWnnoa4l0d5R0QJPIqNkj1po253JVqj4p4a8qO+CltKT+bvqE8x3del/OgjZ72YiTxmn7DEpHgfjTYsXvJ+5ingWEJKlEhKRJ8qDuN2glhuVXNgkDUngBUNsJHfd7RTpUpMgNZsyl9ohSQAkTAieVhXFul1XauWGjaeQ/MfOj7tbSUxiQ8hxCVNgqBcBKT3kjKcpBuDzoJffJTbiv6n41S1lmO1DgzJCXAuApIun9ajNpLSlDTqBjA+2pBbWvPZgCElJ4QogDxqz7+bexC8S32mLww7ISC2hREqQ4ZOZR4SKi98cS4lloKxrDgQ0loJbEEpS4heYkqNwYPlQWjeHa7KsPDKtpFwWeCxiISiCVZswyxxtTjGbw7NKHsrmOIUhSUZjiikryKkXPhVb3l3pxLTmJQcc04HW0BYDae8FtJEJvYgKqG3gQWGmkjGpcC2g9lCUghTgylEg8hQVOTAtwryUkmAL8BzrhNvv6aUfDKAM+UcqBwohtORPeWqMx5TeB1rxwChAOkcSNOVFb7NJk5lE8hHXjUvgWgZUpASiJ70kkRzNBAuIyJganyivUvFKClE3H09a9QdJigugkaa6WvPL1p66QkkAzysYPhNT25G6ysY92h7rDKgVm5zKTcISYuZF6DUcNnSy0SLpQAf+Irz74IkjQffrQ9o7bKRDSM15uSBJ8Kre08diMilFIAF7E+lBA714VPadogweMWm9Quzdp5sU1OplJV0UDFNdo7Wz84Ol+E1G4J0IdQvQBQPxoNNbUP1PyvpSXXCRbX4CosY8ffzinf40KSbH9taDuIdsBfrx86ZrSOUTypT6+UaelM3sQOJHhQDaZ/qAEWvNp04edh517FJJUeuv7R0p1h093MRdWn+0E3868oGZ/e1AJti0ECPu9V/aeNLzgQmyEm/wDkRzpxt/a4J7Fs6++R/wBRFM8KAhI8zpQGxSgRy+9KHsnGpaWVONJeTlIyHSTGU34igPP9NTQQ4KCZ3d26wzi0uu4VK2k2U2ADeFXhVuI9KtWK9pOBUEBGy0tlLqF2DV0gyoaakW5XrPS/FuPn60Fb19aDS9t+1HBu4d5pvZyW1OIUhK/6XdUUkBXdTwPKqrtDfNDgfSMK2kPdrplGXtUMp4J1SWyRH91Vhbv0pGa/WgStX31ojYJ+/nQz9/rRsJhFrICAT8h4k0E5svAEGcpnwsJ+dF2lilklCTBI7x5n9AOFNTjnUHsytJIHD4QbXrrGNeWsBYTa3fsfhQBRhkka16pF5KklIKG5XIT3lD6V6gm9zditvOrU8jtWmhKkkkArVZMxc+E8K1PA91gBCUtoAhCEDKBOsDhVV9njSThyjVSnVE+SQlPlEmr642lIyawNJ6UFexDSEJkgmNTHGOlQe0N7sKhJKiVDLBERM8JUP3q3OrNwBP7ioHaWEQoQW0mZmUg8aDGdp4hBdUWxkQoyE6x51HFzr9ir7tbctpcluUEcrj0NUnG4LIopUkgz1BPhr6UDjC7TVa58jyqfwO2bAfmvPnYVCbM3TxbxhnDvL/8AjIHqQABRNtbBxeBWE4lktlQlJJBSegKbSOVBZn3evDwCvh86iccvPCUjvGBbxpq1tAlETMcKdbDGd7N/Zfz4elBOkQAmwgAenh1qE3j2z2Q7NMZyP+KSNbceVOdv7d7BFgCsxlB+JPGOlUV10rJUoyVG5oHODb436cfOnrmJAAEgwPL9zQ2IymbeEcK4ME4rvBtxQPJBP0oBl7va68fGhB3r+9HOxcSpVsO6fBtV/hUlg/Z9tF0gJwrgnTMAgf8A2oIpboiZkxwvTJT/AAmfvpV7wPscx61BLpaZTNyTnI4mAkVaUexxbSQUYlJPIsgA+JBmfC1BkjOz3VXS2og6WAHxqRw+7qjdxYR0Tc/pVn2/sdWGdUhUmImx1Im0+8k8CPnUYHjEHSD5UHGtlMpF0JUeJUZJ/TyohEe4cttBEUIvfD7tSFL+5AoG21VhZEQFJ160lvEocEK7josFT8+kV3GpBMzeelR7wtNwZ1jjNBO5+1SWl2Wn3T16GvVDN4pQOtx8I5dK9QaPuc67hsQZEJUhRvoFASFdOI86vuwcSVyoxy1148enzqlIxbKHHMneQoZQVgkgcgas+7uKHYNjXvKgxwmONBYXx0F/2qMxeD1i88uHjTx7EAHmPlXMHlceQhUEKCjGshIuPUigh8Lu27iQVNlIRMBagQFDmAPe8ZANTuwtwGGF9qsB50e6pSQAj/am4HjrVnSgAWERXs3Cg4owDxPKoTb+x2sdhVIcT3Vggg6pP6g1MlyDl56VEY3EFh5Mj+m93Cq0JdPumJ/Np5Cg+aNsbKXg8Q5h3DKkGyh+YEWVB0kcOdHwO0UtNKcVMqJygHUCwEaRzNXv2z7trzoxAE6JcI1UANYHHpWRYvE5zOiRYDkKDmKxanFla7lUkm9unQCrtuL7L38aEOLV2DBPvEHMsC/cBFxH5japb2d+zYBxvE49CckBTbCrlc6OLiyUgXCTc1szsE5cw07oTbKI0tpagr2xdxMBgzLbJdXA77nfieN7elWtwSJBED0A8BUU+tSRBVCU6gWPmT9K6nFpz93NkASSdUgnQSdT4UBcS0UiSUqgWgQb8geNek5QVcLidbajzr2JxzIWElIzxKSSTOtxwpqnErWCdAnXxPyoHrTWZMhVuuo50fCPIUqOQiOAHPx4VWdpbXKEkKWQOA+VxVXf3+DRGdywtE3+AoJ32n/hw0VKCi4kZG1pPeSXFaKmykSJHEHSsgXeY1SJVe17Awfjyp7vPvirFuDKVdmiFqBIFkGeMTVXGOy95J72s+Nz5HlxoJQvAGaG5izB0oOLxqFEFHdCh7tzlPFPl8qZfiZN/uKBypYn60FTn7UltZPTjrRM4kkgx4gX86BKD4/z8da9Skp4/ceVeoNYxbaSAW05ct1ZxxOsXpODddaKCUmCdLWBJioZ1m/rS8OFWE6nlPzoLcnagsCsJi0q/amC95ltY/DONp7RptDna5SPdVAURJElIAVFMVtRxmDqY/Sn+5rqPxZQoEyhQ4WM0Fvw/ta2atYR2xQSY76FpE9SRAHXSrNiysozMlJWBKZ91X+JI4HmOhrEvaHuSEOSld1SSCLRypx7Nt8MTg4YdIew8DICo5m50CSRdOvdJtaDQbIhztmpgpVyOqVjgfA8RrUTiknG4RxtQCHRKVJn3HBoR0/MKqa/bCn/APKN4VLKuyUQ2omM3aKPdUADGUCxkzU5vJvk3hNo4VktqKsQFJUoRYC6dTfvc+BoITbuJef2eC6R27BOdKAT3m+Nuae951Sd4XcEMEy42llbjTgcyBCZdBIUpCiO8B06VNb0e1lvDY/FNpYURkS2bgZnIMKNjYAxWLMqlUixMnw4/M0Gwj21NPPtofw7jTEErKZKpItZMEpBA04UPbftow6FxhW1lNrkFItIJANyYves4Y2y4lYUtRWEgxpImJgxU6/s9l8hwhQBgxabDpQaOd6tkpSHVY04lStQsmdNOzCRlv41F7a9rjHZJS2oqgQQlChxsBIA6Wqq4trMgZoIOndAOhF41phidiIPcSVSmNdDPyoJZ/2s5ltkNrOQQL8yZ8TSsX7YnClSUMkCeJiT86hDu9lUL2CZPjH3elJ2OhSDEggifP40Acf7QcQsWQlPqfISarT2JKySomb9dam8RsRIFjfXzpsjZE6EC06UEY2uLwD0NOm8Y3JlEcim8RrZWvrQ9oYXIuKZqoH2LxKIARF7mMwAJA0CuPrQEKvz4+XGm9KSJMUDlDtvvyovaZtRPDTiKZ5rn5zRkmQKB4hfIazPyrlebEAnl+vCvUH/2Q=="/>
          <p:cNvSpPr>
            <a:spLocks noChangeAspect="1" noChangeArrowheads="1"/>
          </p:cNvSpPr>
          <p:nvPr/>
        </p:nvSpPr>
        <p:spPr bwMode="auto">
          <a:xfrm>
            <a:off x="155575" y="-1012825"/>
            <a:ext cx="19050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8070" name="AutoShape 8" descr="data:image/jpeg;base64,/9j/4AAQSkZJRgABAQAAAQABAAD/2wCEAAkGBhMSERUUExQWFRUWGRkaGRgYFxoYHxgXGBgXGBsYHhwXHCYeHRsjGh0cHy8gIycpLCwsGh4xNTAqNSYrLCkBCQoKBQUFDQUFDSkYEhgpKSkpKSkpKSkpKSkpKSkpKSkpKSkpKSkpKSkpKSkpKSkpKSkpKSkpKSkpKSkpKSkpKf/AABEIAN4AyAMBIgACEQEDEQH/xAAcAAABBQEBAQAAAAAAAAAAAAADAgQFBgcBAAj/xABAEAABAwIDBQUGBQMEAQQDAAABAgMRACEEEjEFBkFRYRMicYGRBzKhscHwFELR4fEjUmIkcpKyNDNDg6IVFhf/xAAUAQEAAAAAAAAAAAAAAAAAAAAA/8QAFBEBAAAAAAAAAAAAAAAAAAAAAP/aAAwDAQACEQMRAD8AoxVpHS/QUyxLndOuo+EVIuLBEEW5felR+Lgix4xQM3STxsJ+lWf2eXxC+HdF+PvTVbOoN+Pl+1WXcKUvKMT7o+NBFb3f+Y9yzVBrWeHz4/pU1vMT+Ke/3HrUOU8rajSgsu6aCp4g+7kM+BBmqxAyqtCc3OLTVq3QWAtV47iotxvpVSW+cseNAB03PX7miYD/ANZv/en5iuKGvLhNE2cmcQ0P80D1IoPpBT172AA+QvScXtRphsrecS2kcVECfAaqqE3p3i/CMFYAUtQ/pjqbZj0EVkO1MQ/i3EOPrKyqyTbKAJkAcO9ag1bFe1DDjL2KO1BBOZSw2lOgvMkEmhp9ob3eIwjZCBKsuJSSAOMKT7vWszwmASCpWfNZQOWe7oZIHCLeNHbxysKSUHSCm0wlWgM6oWCUkcJFBqrHtNwgKU4kOYYrgpK4cbUOCg43Ij5VbEwUggyFAEK94EHQgjhXzltfFJ7Idio9mT327HIrUCCDbUSKeboe0XFYEpSFdowDJZVcRochN0Hwt0oPoBfx59ONJW599aZ7K2wzjGA8wuUKsRoUKGqFf5CnK+HGgIVDjY8Odez8516+hoZB/SupMdOEfWgOoC59fOqL7VFxgzJgcALTerkpPw0mqV7Ulf6YDwjnc0GLrPHTpprUnsfFJbQ7mMFSClMHiaYLRfWiYZuYtbMJPKgboERBvrpGlep/isPcaevCu0Eo4SLevjTR/oZFqdm/nbgfvhTXEJMfDSgbuJ4ec9OFWPcG76vBP/aoAMyLzzFqsO4yCHlRr3dbc6CF3n/8p7/cai1JuB9aldtqBxDhv717ddaZJbbJE5pmdBcUE3uuIcUYsG1nobH00qnKcm9XbYeQdrBVOQgyOEHlVPWhGWwUe7xMQZ4RwoAkyLfHlTjZhh9Csil5VA5UamL2kGgkiY+71NbpPtt4lLjq8gTpCc1xoTfSg0lWC7dCC/PupOkZbTGtxFvGap+38QywotsiWpzSblLhF/LQ+NXfYGEOIcyoKnAoKzLIEJCr2AsPnV1G4GDLPZKaBtdUXJ5zQfNLO1FIWVp46iLaEHTp9OVNncWCSRoeBMx4Vvq/Ypg+0CpURM5TYH0qVb9m2DQDlYbAP+NwOmag+aM2scetdGlbxvZ7PcMRORIIFglISIFrxqetUXam6DTba1JTcC17eJm9AL2Y73qwmIDSiOwfUEKB/KowlKwfGxHKtueRw5E181YJlKBnXaM4A4kxy4HjX0cziMzaFa50oV6pFAsC9cUJFueteUvyr3a8+P8AHpQcUJ1P81nftXdPZIAkAkcY0rQjEcr6/f0rOPa0vuNjjOnrQZjx6+tqfYVr/TunSMseus0yTJ6D7+FSWFP+kcFrqHn0oIdKiYFydNNZr1P9nKCHATp98K9QSxVJ1E/TThQXEmNY1tz8uBohCCbff70JSYv9Z8+lAguE3tb5eFTm56yHVE2015X0qCcjw61L7vKAK/Dj0oInaq5dX4nSbXpkCQZvrzo2LVJJvqfGgIBm54Wv8aCb2PjoS5NgGzz61Vy8QNdRwHE1Jsg5VmbZTUUDA9KDua5MW6URtEnhzIJjh6k0Ikdfvxq1bvbmnF4V11pZL4WpKW8oIUlCO0V3osqNOdBrfsw2024yGm4lCBISmOQk/Kr6gxxrM/YrsoNYFWII7z7hF/yobMAf8pmrltrehnDIK3VoTYwFqSmY5Am9BNHmPs1yLTxqkbve05OMd7JLaQTITlXmkx8qkN6NunAshxy4SnTipWmUUBtuKBlKRKin5E1Qt40lCCmIOUnzjr6RQcN7U+0cJWllhuI7ylFR+ET0mm+2N5U4klAIIjUGdD05igzJy/6fWvofYeIDuFYWm0tI8oSAbeVYVtfZnZvqRB7wSU8yTaOlbjuxi1Lw6MyA3lGQJSZGVIEHTWgkgniLcPCuFJEUpR7w611Kr60Al/fKsy9rSzmbtwrUHRzHr+1Zb7V7utg6ZZ1nifhQZ2Nb34xUg0uMOrnmHypspF5t01oub+kR153oAMNABXgeddpTR970869QSUTbXnSV8JEmlqVHD0igqtbl5z50CXFcxzuZ9L082M9Ge5nKfDT50xeTOvX4cad7NSMq7SY+HGgjXFX+X7UiPAGuFdyP1riiep8uNAdpPcXP9tRrirD4X0p80+AhfUUwUmwoEz68L3rV/YHtRKX38OT3lhLiJ4luQseOVXwrJ+PCKkdg7YXhMQ3iG1QppQV4ie8m+oKZFB9D7hpU3g+xWkoU26+DIIkF1RCk80kEXou1t02XAsdm2c3vFxOcm/8Acq48BAqYxLnfStOikpI8Df60cLBEnhr0oK5u/uqlpZWW2wYARlSEkBPLkKgPa8CtKGp1vJ6XFXF3eBhAKluIbbSQntFqypUs/lBJuYqm+0vb+GyAdqhRJ7gTCjpqI9aCq7F2SXGSChsmZ0GWQIzAEGTR8Bup2WZxzLmM+BHhpUjuVikKaIJGYE5SRGdPNI5jlSd4dq90gEzB4A0FXwpLu0GlJjKkZe8YJNxodauGz/aJgWW0tLcXmRIVCCRM8wb1Vt33EtofWYPZtFcnUETpykmqEo2BI1EnjJN/Kg3Fv2m4DTtj/wAD9aIPaNgDEvi/+KhWDpP8zxrod/mg3ge0PAHR8AjjlNUD2ibbaxDyCyvtAE+8KpKTHh8/ClpXeeH3yoFzGnj+1EUsFBv10oAOunxrqlDTjQdSInX7NepAX+4+VeoJg/ueOmlCUbdLdetLUq5tFoHM0JSzxmOo1oO5rjTXiKLh1WUOJppMXj97V1Lllc4+NAJardP340gpEn4TeuZ/PT+K5Gtp4etATL3D5UzcseXOKcKPdOt+fDpQVxysBQAKa8RrP8miIQSqACSTYCSfQXqWw26rqh3ilHMFQUoA6SlMx60Goex3fJzEhzDPuFam0JLJUBIQmxTbWLHnWg4x1RTkFio5Z0gEa+MVkG6mFbwLyHBdUhKlnUhUJ04CYrXHcQMpGhumCNFi00BvwbPZBshBbREZ4iRxlVs03mqLvJsjZp/EuOv4dKlqT2ZStJIygDKEjhOtWB3ZmGYbBXhw6QZkgrUVHnM38qqm8eIcUheTZqW0H86siSBzgJm9BX3NqIQr+i6hRRKkqSZnLwjrXdvYkEZyIUtsEW0zxJqO/AKutSAgCCAmBMcPCm+8u0g6FOJ7qe6hNtSIzHyoIPaWOMltKjkIAUB+aLiek3popMAEfr8aQpVvGlLQoJB4dDMeVAOI8+nGkRf4cq5mFq7c2+ETQFCZ6/OvR40gK/SK6LfzNAQC/nwog0+4/mhdt9/rzrqV5tBfn8KAmcX7qflx0tXaHl/nrPyivUEgokzeeRjl5UlfCxv5UYSONv241wPG5n1igaLUeRI5fpzrgTY6zH8CnC3CT9+lcwmGW64lpsStZgC3vX16RrQMfj5UpjDrcBKUrUE6wkkA9YBirxhtxW0++ouK/t4HnAHLrV4exuIcZSylAw7QKSCkdkCkCyVT73PxFBmP/wDPcYlpK3WiylxWUFWUKvAByzITeZqV2z7OGMK0lRxLeIcUVDKiVJyjjmSe6fGrLjsUhRBdfU6sAwBLpkxIvYTNNcgHuszy7ReQdLIEmgqDWx490EA6BCTJHjqak8HgS0nIEkE3UdL1Mvrc/KtDVr9mgXjqozpTQ4VQ79yhSss/5BIUR4waBrtFeVok6JUgx0zprUdtPrKS43CiJziAI4hY6HSazHaLOZlxPEpP6/Sr5u7tQYjCsvtmFZAkxchSbKQrmJGh50DvCb1obQC9DRJF1e7/AMtKgd6N92HEOBLzZGWAQRc9ONSe8GJR2RPZ9meMAqb9Dp6VmmO2a27KkqCoBsyzYc5ccgD0NAz3l3jDpSlr3UpSCdJPE+tVx7EqVAJJCdBPGnW0oTACcvmVT1JIHwFME6cJ8fOgSTXUnSuBOvT9aWFAaietB7NPX76CnmI3fxCGw4ph5KJMLUhWUi3GIAvqbUNplKhGfLr7wt6ipr/9kxowpwoczYcpCQhIjLBzWKb34zrNBWVmJFcz38h8atm0N4MC7hQ0cClp9CUw80qJWVDtCWxaCmSATwNF3g3GZZwqMUzjEOghGZopAcQXLpBDZUE21niKCnqsaM2qBJ+5oRtHnXptPXl8dKA63b8fCa9QR4V2gmSv6zN9enwoAXr96V5K7zSXXPPXjQddVVy9nWCCUYnFKE5EhtOnHvLPQ5YE9TVKSRE/XlWh7EZybEd1BWlbthwKgPkKCyth3IklQaCxmCWQLA3utQknwpuvDNpuBmVzUorN+p08qesvBbTaxoUI/wCoi1MXHDJ5/SgS4NYNuVAWOYrpVwoLrsX+fKgb4x2+n7a2k1bdtbDbb2cMpMJh6bEqWtKR6AGqWwCt9tEpBUtN1e7qInpNapvDhgcO+ickNqJtYAagdDEUGSqnXhTj2ayheJZk5kL7RI4QoQodOFBWruzH8+FC3VxqcPtFZWQlK8OpSjpJbBUb8zEUE37Sdudm0nDNKyuOjM5GqGR3YHIqVbwBrMdn7acwrpyEhKu64ngU+HTUUZ/Gu4x93ErVDhGa+iU6JRawAFhURjpLhte0DnpaRzNA6xYLi1KgQnXXU6WFNy1A+P3yFSTjOVEQZVdV9VQI9NKcbsbJOJxDTISCVuJBkn3ZzKnplBmgtKdzXEbGXKUhSinEqM/+2lIyoB530rPmBKZj7+/lW97+IA2diAm6cqUpSmyUAqgEnwGlYVhkko058dTf40HWsPra2vWK6W4uLdQYN+FOWE3NtfpSkpEk9TrQCTiTADiUuDnooeCqT+GbPuKykz3V29FCxoy02tprprQH/ppy6UAXGFtqFoJ01I6QZg0+SpCh3omb24+HGm2GbhKlGTHdT0J1pOGVmzdI49PnQP8A8AyriQeNvoL12o9LkH9K9QdKPvnb5UgxcCZtoKUE6/WkkHnQKdOnXpWn7uYhKtmtggqBaIIGupBHjAmspJuNTNaBuVtZK8MWyDmw4vp321GRH+QM0E3ultBLmGyAyWj2YP8AckCUqjUGNRTh9BmJphhXUJfzojI6kAxaVp0Poal8U3Y6cKCPJGmlMsUJFtR508UIn9qY4k+M/SgaPsKvkyqB0CpSNOYmpNjf9QZOGxQWWlAAKKgDCfy9oAQUm3vAGmaDKSP7f+p09KZuqOaBe1/S09IoOvumxASUa2OaCTaDpHWofefDFTQcEgo1uPdULjzFTQwggqECbkRYm35aXiGJbUk8UkWM6zHC1BUWF/6d1IsVrQDEe4AVkdbxQGNmBTpWr3Go81/lT9T4U1wS1KzJ4iLeeniTap3EDKEtiJQCVEcVquT8hQDXh5bk6yP3p1untNjB4r8SrNmbkpCCk5lQU5VFR7qSCe8AYoTaCU6a/EUoYfQD4D9aCQ3n3+cxiQ2QENAz2bQUoZuBKiBm+VVbBMKCe8CmTIkRIqabTGa9gL66T+lQWJfLzhXfImyfAcfOgdpVFo8fsxXtCdImgJuAPL60VsxHLn8b8aDuWfMfGhP635UcuCBw9aYYl4acYt40D19vJhkc1yo30ufpR91sqnFoUjOFInlGWLz4Gm+3XRmygQEBI4nRN/MmkbLxnZEkGDppwOg140BtsYZKFwm3jXqa47E51Sfvlryr1B4q0BPn4cPKgrXIifhwoykkRwkTztNNimNB93oPJSVKAAJJMADjew8TWk7l7K7DCqUuQtSyTluQU2AjmL1Tdy8OVY9n/Ald+GUT6TFacJYunvMySqPeQVKJkf3Jk6UFex9pcYBGU5nGVJKcxF+0Tm90+FjVlZxAW2CCdAb9RNNdrPBTedsB2xiBcHWOcdKHu0+hbIKTII+uh5QbRQFeRHL61HYhjiB9+FSbygTwqV3e3ZOKDhJKUpBCSDEucPED60FKzFKxMwdbcIg/GkqYyq8zJ1t9aXtBopXBEHQjkQIUPWlKkpnlbx6mgR2kcb/rSyq1DUqlFYFBV14BLWKccMwkygf3LWLX/wAbmgKusTJJn4/vUlt5YWoNz7pvzJP6aUNWHEp8YoHmHbhsazy/XnREYeRaBcdYvejNImm2LSpz/TsZe1IBJKoypKgmZ5kqFBCbax+dRabIyD3zzP8AbPKm6QEgAWqa3g3Mf2dKXuzMFIlCs0lzMRqAdEmuvbsvJewzCsgViktKbIJIyuTlzWtpQRDSI5Uhtz58tOt6vmN9j+ObbWtamMqQSYWok+HdpWI9iuPSlS1Lw8JBUYUu4AJ/t1tQZ+8q1zpQMCkFwFRGUd4+WmnlXlrzX4GPSuskJkkA8hQexjxcWVHUmaFcfA/fWnDLOZQT7xJ0mwHGfvhXMWE5yEe6DA8vpQNZk8SfuSOVeoyG+XU+teoHSnRJtpz/AEiguffDwpw61y6/xQFixtoL68KC6ezPZ18Q9l0yoTbX8ygPhV8dxvfKAIWACAYAUnWKTuxsUMYNhAsSnMrgc6xJ/Sgbd2epSApuzzc5FcxyoKnve4606l5pMoIgpFsq55DpTHdDa6nMQ/LZQVISogJgFSTBVyBM8Km07US+gpWAHAIWjQzzHOq1sBst41aSbZFR6iKC5lck9OdXjYe00/gPyoSzIcJJ9z3ioZb5imw6mqOb6xNJceUElMnKopkTYlOgIHWgDt9/8Q8p3Jl7RRVlMd0QImONpPUkUydWEp0m1/CivLvf00imOLXIIoA9reOWnnoa4l0d5R0QJPIqNkj1po253JVqj4p4a8qO+CltKT+bvqE8x3del/OgjZ72YiTxmn7DEpHgfjTYsXvJ+5ingWEJKlEhKRJ8qDuN2glhuVXNgkDUngBUNsJHfd7RTpUpMgNZsyl9ohSQAkTAieVhXFul1XauWGjaeQ/MfOj7tbSUxiQ8hxCVNgqBcBKT3kjKcpBuDzoJffJTbiv6n41S1lmO1DgzJCXAuApIun9ajNpLSlDTqBjA+2pBbWvPZgCElJ4QogDxqz7+bexC8S32mLww7ISC2hREqQ4ZOZR4SKi98cS4lloKxrDgQ0loJbEEpS4heYkqNwYPlQWjeHa7KsPDKtpFwWeCxiISiCVZswyxxtTjGbw7NKHsrmOIUhSUZjiikryKkXPhVb3l3pxLTmJQcc04HW0BYDae8FtJEJvYgKqG3gQWGmkjGpcC2g9lCUghTgylEg8hQVOTAtwryUkmAL8BzrhNvv6aUfDKAM+UcqBwohtORPeWqMx5TeB1rxwChAOkcSNOVFb7NJk5lE8hHXjUvgWgZUpASiJ70kkRzNBAuIyJganyivUvFKClE3H09a9QdJigugkaa6WvPL1p66QkkAzysYPhNT25G6ysY92h7rDKgVm5zKTcISYuZF6DUcNnSy0SLpQAf+Irz74IkjQffrQ9o7bKRDSM15uSBJ8Kre08diMilFIAF7E+lBA714VPadogweMWm9Quzdp5sU1OplJV0UDFNdo7Wz84Ol+E1G4J0IdQvQBQPxoNNbUP1PyvpSXXCRbX4CosY8ffzinf40KSbH9taDuIdsBfrx86ZrSOUTypT6+UaelM3sQOJHhQDaZ/qAEWvNp04edh517FJJUeuv7R0p1h093MRdWn+0E3868oGZ/e1AJti0ECPu9V/aeNLzgQmyEm/wDkRzpxt/a4J7Fs6++R/wBRFM8KAhI8zpQGxSgRy+9KHsnGpaWVONJeTlIyHSTGU34igPP9NTQQ4KCZ3d26wzi0uu4VK2k2U2ADeFXhVuI9KtWK9pOBUEBGy0tlLqF2DV0gyoaakW5XrPS/FuPn60Fb19aDS9t+1HBu4d5pvZyW1OIUhK/6XdUUkBXdTwPKqrtDfNDgfSMK2kPdrplGXtUMp4J1SWyRH91Vhbv0pGa/WgStX31ojYJ+/nQz9/rRsJhFrICAT8h4k0E5svAEGcpnwsJ+dF2lilklCTBI7x5n9AOFNTjnUHsytJIHD4QbXrrGNeWsBYTa3fsfhQBRhkka16pF5KklIKG5XIT3lD6V6gm9zditvOrU8jtWmhKkkkArVZMxc+E8K1PA91gBCUtoAhCEDKBOsDhVV9njSThyjVSnVE+SQlPlEmr642lIyawNJ6UFexDSEJkgmNTHGOlQe0N7sKhJKiVDLBERM8JUP3q3OrNwBP7ioHaWEQoQW0mZmUg8aDGdp4hBdUWxkQoyE6x51HFzr9ir7tbctpcluUEcrj0NUnG4LIopUkgz1BPhr6UDjC7TVa58jyqfwO2bAfmvPnYVCbM3TxbxhnDvL/8AjIHqQABRNtbBxeBWE4lktlQlJJBSegKbSOVBZn3evDwCvh86iccvPCUjvGBbxpq1tAlETMcKdbDGd7N/Zfz4elBOkQAmwgAenh1qE3j2z2Q7NMZyP+KSNbceVOdv7d7BFgCsxlB+JPGOlUV10rJUoyVG5oHODb436cfOnrmJAAEgwPL9zQ2IymbeEcK4ME4rvBtxQPJBP0oBl7va68fGhB3r+9HOxcSpVsO6fBtV/hUlg/Z9tF0gJwrgnTMAgf8A2oIpboiZkxwvTJT/AAmfvpV7wPscx61BLpaZTNyTnI4mAkVaUexxbSQUYlJPIsgA+JBmfC1BkjOz3VXS2og6WAHxqRw+7qjdxYR0Tc/pVn2/sdWGdUhUmImx1Im0+8k8CPnUYHjEHSD5UHGtlMpF0JUeJUZJ/TyohEe4cttBEUIvfD7tSFL+5AoG21VhZEQFJ160lvEocEK7josFT8+kV3GpBMzeelR7wtNwZ1jjNBO5+1SWl2Wn3T16GvVDN4pQOtx8I5dK9QaPuc67hsQZEJUhRvoFASFdOI86vuwcSVyoxy1148enzqlIxbKHHMneQoZQVgkgcgas+7uKHYNjXvKgxwmONBYXx0F/2qMxeD1i88uHjTx7EAHmPlXMHlceQhUEKCjGshIuPUigh8Lu27iQVNlIRMBagQFDmAPe8ZANTuwtwGGF9qsB50e6pSQAj/am4HjrVnSgAWERXs3Cg4owDxPKoTb+x2sdhVIcT3Vggg6pP6g1MlyDl56VEY3EFh5Mj+m93Cq0JdPumJ/Np5Cg+aNsbKXg8Q5h3DKkGyh+YEWVB0kcOdHwO0UtNKcVMqJygHUCwEaRzNXv2z7trzoxAE6JcI1UANYHHpWRYvE5zOiRYDkKDmKxanFla7lUkm9unQCrtuL7L38aEOLV2DBPvEHMsC/cBFxH5japb2d+zYBxvE49CckBTbCrlc6OLiyUgXCTc1szsE5cw07oTbKI0tpagr2xdxMBgzLbJdXA77nfieN7elWtwSJBED0A8BUU+tSRBVCU6gWPmT9K6nFpz93NkASSdUgnQSdT4UBcS0UiSUqgWgQb8geNek5QVcLidbajzr2JxzIWElIzxKSSTOtxwpqnErWCdAnXxPyoHrTWZMhVuuo50fCPIUqOQiOAHPx4VWdpbXKEkKWQOA+VxVXf3+DRGdywtE3+AoJ32n/hw0VKCi4kZG1pPeSXFaKmykSJHEHSsgXeY1SJVe17Awfjyp7vPvirFuDKVdmiFqBIFkGeMTVXGOy95J72s+Nz5HlxoJQvAGaG5izB0oOLxqFEFHdCh7tzlPFPl8qZfiZN/uKBypYn60FTn7UltZPTjrRM4kkgx4gX86BKD4/z8da9Skp4/ceVeoNYxbaSAW05ct1ZxxOsXpODddaKCUmCdLWBJioZ1m/rS8OFWE6nlPzoLcnagsCsJi0q/amC95ltY/DONp7RptDna5SPdVAURJElIAVFMVtRxmDqY/Sn+5rqPxZQoEyhQ4WM0Fvw/ta2atYR2xQSY76FpE9SRAHXSrNiysozMlJWBKZ91X+JI4HmOhrEvaHuSEOSld1SSCLRypx7Nt8MTg4YdIew8DICo5m50CSRdOvdJtaDQbIhztmpgpVyOqVjgfA8RrUTiknG4RxtQCHRKVJn3HBoR0/MKqa/bCn/APKN4VLKuyUQ2omM3aKPdUADGUCxkzU5vJvk3hNo4VktqKsQFJUoRYC6dTfvc+BoITbuJef2eC6R27BOdKAT3m+Nuae951Sd4XcEMEy42llbjTgcyBCZdBIUpCiO8B06VNb0e1lvDY/FNpYURkS2bgZnIMKNjYAxWLMqlUixMnw4/M0Gwj21NPPtofw7jTEErKZKpItZMEpBA04UPbftow6FxhW1lNrkFItIJANyYves4Y2y4lYUtRWEgxpImJgxU6/s9l8hwhQBgxabDpQaOd6tkpSHVY04lStQsmdNOzCRlv41F7a9rjHZJS2oqgQQlChxsBIA6Wqq4trMgZoIOndAOhF41phidiIPcSVSmNdDPyoJZ/2s5ltkNrOQQL8yZ8TSsX7YnClSUMkCeJiT86hDu9lUL2CZPjH3elJ2OhSDEggifP40Acf7QcQsWQlPqfISarT2JKySomb9dam8RsRIFjfXzpsjZE6EC06UEY2uLwD0NOm8Y3JlEcim8RrZWvrQ9oYXIuKZqoH2LxKIARF7mMwAJA0CuPrQEKvz4+XGm9KSJMUDlDtvvyovaZtRPDTiKZ5rn5zRkmQKB4hfIazPyrlebEAnl+vCvUH/2Q=="/>
          <p:cNvSpPr>
            <a:spLocks noChangeAspect="1" noChangeArrowheads="1"/>
          </p:cNvSpPr>
          <p:nvPr/>
        </p:nvSpPr>
        <p:spPr bwMode="auto">
          <a:xfrm>
            <a:off x="155575" y="-1012825"/>
            <a:ext cx="19050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8071" name="AutoShape 10" descr="data:image/jpeg;base64,/9j/4AAQSkZJRgABAQAAAQABAAD/2wCEAAkGBhMSERUUExQWFRUWGRkaGRgYFxoYHxgXGBgXGBsYHhwXHCYeHRsjGh0cHy8gIycpLCwsGh4xNTAqNSYrLCkBCQoKBQUFDQUFDSkYEhgpKSkpKSkpKSkpKSkpKSkpKSkpKSkpKSkpKSkpKSkpKSkpKSkpKSkpKSkpKSkpKSkpKf/AABEIAN4AyAMBIgACEQEDEQH/xAAcAAABBQEBAQAAAAAAAAAAAAADAgQFBgcBAAj/xABAEAABAwIDBQUGBQMEAQQDAAABAgMRACEEEjEFBkFRYRMicYGRBzKhscHwFELR4fEjUmIkcpKyNDNDg6IVFhf/xAAUAQEAAAAAAAAAAAAAAAAAAAAA/8QAFBEBAAAAAAAAAAAAAAAAAAAAAP/aAAwDAQACEQMRAD8AoxVpHS/QUyxLndOuo+EVIuLBEEW5felR+Lgix4xQM3STxsJ+lWf2eXxC+HdF+PvTVbOoN+Pl+1WXcKUvKMT7o+NBFb3f+Y9yzVBrWeHz4/pU1vMT+Ke/3HrUOU8rajSgsu6aCp4g+7kM+BBmqxAyqtCc3OLTVq3QWAtV47iotxvpVSW+cseNAB03PX7miYD/ANZv/en5iuKGvLhNE2cmcQ0P80D1IoPpBT172AA+QvScXtRphsrecS2kcVECfAaqqE3p3i/CMFYAUtQ/pjqbZj0EVkO1MQ/i3EOPrKyqyTbKAJkAcO9ag1bFe1DDjL2KO1BBOZSw2lOgvMkEmhp9ob3eIwjZCBKsuJSSAOMKT7vWszwmASCpWfNZQOWe7oZIHCLeNHbxysKSUHSCm0wlWgM6oWCUkcJFBqrHtNwgKU4kOYYrgpK4cbUOCg43Ij5VbEwUggyFAEK94EHQgjhXzltfFJ7Idio9mT327HIrUCCDbUSKeboe0XFYEpSFdowDJZVcRochN0Hwt0oPoBfx59ONJW599aZ7K2wzjGA8wuUKsRoUKGqFf5CnK+HGgIVDjY8Odez8516+hoZB/SupMdOEfWgOoC59fOqL7VFxgzJgcALTerkpPw0mqV7Ulf6YDwjnc0GLrPHTpprUnsfFJbQ7mMFSClMHiaYLRfWiYZuYtbMJPKgboERBvrpGlep/isPcaevCu0Eo4SLevjTR/oZFqdm/nbgfvhTXEJMfDSgbuJ4ec9OFWPcG76vBP/aoAMyLzzFqsO4yCHlRr3dbc6CF3n/8p7/cai1JuB9aldtqBxDhv717ddaZJbbJE5pmdBcUE3uuIcUYsG1nobH00qnKcm9XbYeQdrBVOQgyOEHlVPWhGWwUe7xMQZ4RwoAkyLfHlTjZhh9Csil5VA5UamL2kGgkiY+71NbpPtt4lLjq8gTpCc1xoTfSg0lWC7dCC/PupOkZbTGtxFvGap+38QywotsiWpzSblLhF/LQ+NXfYGEOIcyoKnAoKzLIEJCr2AsPnV1G4GDLPZKaBtdUXJ5zQfNLO1FIWVp46iLaEHTp9OVNncWCSRoeBMx4Vvq/Ypg+0CpURM5TYH0qVb9m2DQDlYbAP+NwOmag+aM2scetdGlbxvZ7PcMRORIIFglISIFrxqetUXam6DTba1JTcC17eJm9AL2Y73qwmIDSiOwfUEKB/KowlKwfGxHKtueRw5E181YJlKBnXaM4A4kxy4HjX0cziMzaFa50oV6pFAsC9cUJFueteUvyr3a8+P8AHpQcUJ1P81nftXdPZIAkAkcY0rQjEcr6/f0rOPa0vuNjjOnrQZjx6+tqfYVr/TunSMseus0yTJ6D7+FSWFP+kcFrqHn0oIdKiYFydNNZr1P9nKCHATp98K9QSxVJ1E/TThQXEmNY1tz8uBohCCbff70JSYv9Z8+lAguE3tb5eFTm56yHVE2015X0qCcjw61L7vKAK/Dj0oInaq5dX4nSbXpkCQZvrzo2LVJJvqfGgIBm54Wv8aCb2PjoS5NgGzz61Vy8QNdRwHE1Jsg5VmbZTUUDA9KDua5MW6URtEnhzIJjh6k0Ikdfvxq1bvbmnF4V11pZL4WpKW8oIUlCO0V3osqNOdBrfsw2024yGm4lCBISmOQk/Kr6gxxrM/YrsoNYFWII7z7hF/yobMAf8pmrltrehnDIK3VoTYwFqSmY5Am9BNHmPs1yLTxqkbve05OMd7JLaQTITlXmkx8qkN6NunAshxy4SnTipWmUUBtuKBlKRKin5E1Qt40lCCmIOUnzjr6RQcN7U+0cJWllhuI7ylFR+ET0mm+2N5U4klAIIjUGdD05igzJy/6fWvofYeIDuFYWm0tI8oSAbeVYVtfZnZvqRB7wSU8yTaOlbjuxi1Lw6MyA3lGQJSZGVIEHTWgkgniLcPCuFJEUpR7w611Kr60Al/fKsy9rSzmbtwrUHRzHr+1Zb7V7utg6ZZ1nifhQZ2Nb34xUg0uMOrnmHypspF5t01oub+kR153oAMNABXgeddpTR970869QSUTbXnSV8JEmlqVHD0igqtbl5z50CXFcxzuZ9L082M9Ge5nKfDT50xeTOvX4cad7NSMq7SY+HGgjXFX+X7UiPAGuFdyP1riiep8uNAdpPcXP9tRrirD4X0p80+AhfUUwUmwoEz68L3rV/YHtRKX38OT3lhLiJ4luQseOVXwrJ+PCKkdg7YXhMQ3iG1QppQV4ie8m+oKZFB9D7hpU3g+xWkoU26+DIIkF1RCk80kEXou1t02XAsdm2c3vFxOcm/8Acq48BAqYxLnfStOikpI8Df60cLBEnhr0oK5u/uqlpZWW2wYARlSEkBPLkKgPa8CtKGp1vJ6XFXF3eBhAKluIbbSQntFqypUs/lBJuYqm+0vb+GyAdqhRJ7gTCjpqI9aCq7F2SXGSChsmZ0GWQIzAEGTR8Bup2WZxzLmM+BHhpUjuVikKaIJGYE5SRGdPNI5jlSd4dq90gEzB4A0FXwpLu0GlJjKkZe8YJNxodauGz/aJgWW0tLcXmRIVCCRM8wb1Vt33EtofWYPZtFcnUETpykmqEo2BI1EnjJN/Kg3Fv2m4DTtj/wAD9aIPaNgDEvi/+KhWDpP8zxrod/mg3ge0PAHR8AjjlNUD2ibbaxDyCyvtAE+8KpKTHh8/ClpXeeH3yoFzGnj+1EUsFBv10oAOunxrqlDTjQdSInX7NepAX+4+VeoJg/ueOmlCUbdLdetLUq5tFoHM0JSzxmOo1oO5rjTXiKLh1WUOJppMXj97V1Lllc4+NAJardP340gpEn4TeuZ/PT+K5Gtp4etATL3D5UzcseXOKcKPdOt+fDpQVxysBQAKa8RrP8miIQSqACSTYCSfQXqWw26rqh3ilHMFQUoA6SlMx60Goex3fJzEhzDPuFam0JLJUBIQmxTbWLHnWg4x1RTkFio5Z0gEa+MVkG6mFbwLyHBdUhKlnUhUJ04CYrXHcQMpGhumCNFi00BvwbPZBshBbREZ4iRxlVs03mqLvJsjZp/EuOv4dKlqT2ZStJIygDKEjhOtWB3ZmGYbBXhw6QZkgrUVHnM38qqm8eIcUheTZqW0H86siSBzgJm9BX3NqIQr+i6hRRKkqSZnLwjrXdvYkEZyIUtsEW0zxJqO/AKutSAgCCAmBMcPCm+8u0g6FOJ7qe6hNtSIzHyoIPaWOMltKjkIAUB+aLiek3popMAEfr8aQpVvGlLQoJB4dDMeVAOI8+nGkRf4cq5mFq7c2+ETQFCZ6/OvR40gK/SK6LfzNAQC/nwog0+4/mhdt9/rzrqV5tBfn8KAmcX7qflx0tXaHl/nrPyivUEgokzeeRjl5UlfCxv5UYSONv241wPG5n1igaLUeRI5fpzrgTY6zH8CnC3CT9+lcwmGW64lpsStZgC3vX16RrQMfj5UpjDrcBKUrUE6wkkA9YBirxhtxW0++ouK/t4HnAHLrV4exuIcZSylAw7QKSCkdkCkCyVT73PxFBmP/wDPcYlpK3WiylxWUFWUKvAByzITeZqV2z7OGMK0lRxLeIcUVDKiVJyjjmSe6fGrLjsUhRBdfU6sAwBLpkxIvYTNNcgHuszy7ReQdLIEmgqDWx490EA6BCTJHjqak8HgS0nIEkE3UdL1Mvrc/KtDVr9mgXjqozpTQ4VQ79yhSss/5BIUR4waBrtFeVok6JUgx0zprUdtPrKS43CiJziAI4hY6HSazHaLOZlxPEpP6/Sr5u7tQYjCsvtmFZAkxchSbKQrmJGh50DvCb1obQC9DRJF1e7/AMtKgd6N92HEOBLzZGWAQRc9ONSe8GJR2RPZ9meMAqb9Dp6VmmO2a27KkqCoBsyzYc5ccgD0NAz3l3jDpSlr3UpSCdJPE+tVx7EqVAJJCdBPGnW0oTACcvmVT1JIHwFME6cJ8fOgSTXUnSuBOvT9aWFAaietB7NPX76CnmI3fxCGw4ph5KJMLUhWUi3GIAvqbUNplKhGfLr7wt6ipr/9kxowpwoczYcpCQhIjLBzWKb34zrNBWVmJFcz38h8atm0N4MC7hQ0cClp9CUw80qJWVDtCWxaCmSATwNF3g3GZZwqMUzjEOghGZopAcQXLpBDZUE21niKCnqsaM2qBJ+5oRtHnXptPXl8dKA63b8fCa9QR4V2gmSv6zN9enwoAXr96V5K7zSXXPPXjQddVVy9nWCCUYnFKE5EhtOnHvLPQ5YE9TVKSRE/XlWh7EZybEd1BWlbthwKgPkKCyth3IklQaCxmCWQLA3utQknwpuvDNpuBmVzUorN+p08qesvBbTaxoUI/wCoi1MXHDJ5/SgS4NYNuVAWOYrpVwoLrsX+fKgb4x2+n7a2k1bdtbDbb2cMpMJh6bEqWtKR6AGqWwCt9tEpBUtN1e7qInpNapvDhgcO+ickNqJtYAagdDEUGSqnXhTj2ayheJZk5kL7RI4QoQodOFBWruzH8+FC3VxqcPtFZWQlK8OpSjpJbBUb8zEUE37Sdudm0nDNKyuOjM5GqGR3YHIqVbwBrMdn7acwrpyEhKu64ngU+HTUUZ/Gu4x93ErVDhGa+iU6JRawAFhURjpLhte0DnpaRzNA6xYLi1KgQnXXU6WFNy1A+P3yFSTjOVEQZVdV9VQI9NKcbsbJOJxDTISCVuJBkn3ZzKnplBmgtKdzXEbGXKUhSinEqM/+2lIyoB530rPmBKZj7+/lW97+IA2diAm6cqUpSmyUAqgEnwGlYVhkko058dTf40HWsPra2vWK6W4uLdQYN+FOWE3NtfpSkpEk9TrQCTiTADiUuDnooeCqT+GbPuKykz3V29FCxoy02tprprQH/ppy6UAXGFtqFoJ01I6QZg0+SpCh3omb24+HGm2GbhKlGTHdT0J1pOGVmzdI49PnQP8A8AyriQeNvoL12o9LkH9K9QdKPvnb5UgxcCZtoKUE6/WkkHnQKdOnXpWn7uYhKtmtggqBaIIGupBHjAmspJuNTNaBuVtZK8MWyDmw4vp321GRH+QM0E3ultBLmGyAyWj2YP8AckCUqjUGNRTh9BmJphhXUJfzojI6kAxaVp0Poal8U3Y6cKCPJGmlMsUJFtR508UIn9qY4k+M/SgaPsKvkyqB0CpSNOYmpNjf9QZOGxQWWlAAKKgDCfy9oAQUm3vAGmaDKSP7f+p09KZuqOaBe1/S09IoOvumxASUa2OaCTaDpHWofefDFTQcEgo1uPdULjzFTQwggqECbkRYm35aXiGJbUk8UkWM6zHC1BUWF/6d1IsVrQDEe4AVkdbxQGNmBTpWr3Go81/lT9T4U1wS1KzJ4iLeeniTap3EDKEtiJQCVEcVquT8hQDXh5bk6yP3p1untNjB4r8SrNmbkpCCk5lQU5VFR7qSCe8AYoTaCU6a/EUoYfQD4D9aCQ3n3+cxiQ2QENAz2bQUoZuBKiBm+VVbBMKCe8CmTIkRIqabTGa9gL66T+lQWJfLzhXfImyfAcfOgdpVFo8fsxXtCdImgJuAPL60VsxHLn8b8aDuWfMfGhP635UcuCBw9aYYl4acYt40D19vJhkc1yo30ufpR91sqnFoUjOFInlGWLz4Gm+3XRmygQEBI4nRN/MmkbLxnZEkGDppwOg140BtsYZKFwm3jXqa47E51Sfvlryr1B4q0BPn4cPKgrXIifhwoykkRwkTztNNimNB93oPJSVKAAJJMADjew8TWk7l7K7DCqUuQtSyTluQU2AjmL1Tdy8OVY9n/Ald+GUT6TFacJYunvMySqPeQVKJkf3Jk6UFex9pcYBGU5nGVJKcxF+0Tm90+FjVlZxAW2CCdAb9RNNdrPBTedsB2xiBcHWOcdKHu0+hbIKTII+uh5QbRQFeRHL61HYhjiB9+FSbygTwqV3e3ZOKDhJKUpBCSDEucPED60FKzFKxMwdbcIg/GkqYyq8zJ1t9aXtBopXBEHQjkQIUPWlKkpnlbx6mgR2kcb/rSyq1DUqlFYFBV14BLWKccMwkygf3LWLX/wAbmgKusTJJn4/vUlt5YWoNz7pvzJP6aUNWHEp8YoHmHbhsazy/XnREYeRaBcdYvejNImm2LSpz/TsZe1IBJKoypKgmZ5kqFBCbax+dRabIyD3zzP8AbPKm6QEgAWqa3g3Mf2dKXuzMFIlCs0lzMRqAdEmuvbsvJewzCsgViktKbIJIyuTlzWtpQRDSI5Uhtz58tOt6vmN9j+ObbWtamMqQSYWok+HdpWI9iuPSlS1Lw8JBUYUu4AJ/t1tQZ+8q1zpQMCkFwFRGUd4+WmnlXlrzX4GPSuskJkkA8hQexjxcWVHUmaFcfA/fWnDLOZQT7xJ0mwHGfvhXMWE5yEe6DA8vpQNZk8SfuSOVeoyG+XU+teoHSnRJtpz/AEiguffDwpw61y6/xQFixtoL68KC6ezPZ18Q9l0yoTbX8ygPhV8dxvfKAIWACAYAUnWKTuxsUMYNhAsSnMrgc6xJ/Sgbd2epSApuzzc5FcxyoKnve4606l5pMoIgpFsq55DpTHdDa6nMQ/LZQVISogJgFSTBVyBM8Km07US+gpWAHAIWjQzzHOq1sBst41aSbZFR6iKC5lck9OdXjYe00/gPyoSzIcJJ9z3ioZb5imw6mqOb6xNJceUElMnKopkTYlOgIHWgDt9/8Q8p3Jl7RRVlMd0QImONpPUkUydWEp0m1/CivLvf00imOLXIIoA9reOWnnoa4l0d5R0QJPIqNkj1po253JVqj4p4a8qO+CltKT+bvqE8x3del/OgjZ72YiTxmn7DEpHgfjTYsXvJ+5ingWEJKlEhKRJ8qDuN2glhuVXNgkDUngBUNsJHfd7RTpUpMgNZsyl9ohSQAkTAieVhXFul1XauWGjaeQ/MfOj7tbSUxiQ8hxCVNgqBcBKT3kjKcpBuDzoJffJTbiv6n41S1lmO1DgzJCXAuApIun9ajNpLSlDTqBjA+2pBbWvPZgCElJ4QogDxqz7+bexC8S32mLww7ISC2hREqQ4ZOZR4SKi98cS4lloKxrDgQ0loJbEEpS4heYkqNwYPlQWjeHa7KsPDKtpFwWeCxiISiCVZswyxxtTjGbw7NKHsrmOIUhSUZjiikryKkXPhVb3l3pxLTmJQcc04HW0BYDae8FtJEJvYgKqG3gQWGmkjGpcC2g9lCUghTgylEg8hQVOTAtwryUkmAL8BzrhNvv6aUfDKAM+UcqBwohtORPeWqMx5TeB1rxwChAOkcSNOVFb7NJk5lE8hHXjUvgWgZUpASiJ70kkRzNBAuIyJganyivUvFKClE3H09a9QdJigugkaa6WvPL1p66QkkAzysYPhNT25G6ysY92h7rDKgVm5zKTcISYuZF6DUcNnSy0SLpQAf+Irz74IkjQffrQ9o7bKRDSM15uSBJ8Kre08diMilFIAF7E+lBA714VPadogweMWm9Quzdp5sU1OplJV0UDFNdo7Wz84Ol+E1G4J0IdQvQBQPxoNNbUP1PyvpSXXCRbX4CosY8ffzinf40KSbH9taDuIdsBfrx86ZrSOUTypT6+UaelM3sQOJHhQDaZ/qAEWvNp04edh517FJJUeuv7R0p1h093MRdWn+0E3868oGZ/e1AJti0ECPu9V/aeNLzgQmyEm/wDkRzpxt/a4J7Fs6++R/wBRFM8KAhI8zpQGxSgRy+9KHsnGpaWVONJeTlIyHSTGU34igPP9NTQQ4KCZ3d26wzi0uu4VK2k2U2ADeFXhVuI9KtWK9pOBUEBGy0tlLqF2DV0gyoaakW5XrPS/FuPn60Fb19aDS9t+1HBu4d5pvZyW1OIUhK/6XdUUkBXdTwPKqrtDfNDgfSMK2kPdrplGXtUMp4J1SWyRH91Vhbv0pGa/WgStX31ojYJ+/nQz9/rRsJhFrICAT8h4k0E5svAEGcpnwsJ+dF2lilklCTBI7x5n9AOFNTjnUHsytJIHD4QbXrrGNeWsBYTa3fsfhQBRhkka16pF5KklIKG5XIT3lD6V6gm9zditvOrU8jtWmhKkkkArVZMxc+E8K1PA91gBCUtoAhCEDKBOsDhVV9njSThyjVSnVE+SQlPlEmr642lIyawNJ6UFexDSEJkgmNTHGOlQe0N7sKhJKiVDLBERM8JUP3q3OrNwBP7ioHaWEQoQW0mZmUg8aDGdp4hBdUWxkQoyE6x51HFzr9ir7tbctpcluUEcrj0NUnG4LIopUkgz1BPhr6UDjC7TVa58jyqfwO2bAfmvPnYVCbM3TxbxhnDvL/8AjIHqQABRNtbBxeBWE4lktlQlJJBSegKbSOVBZn3evDwCvh86iccvPCUjvGBbxpq1tAlETMcKdbDGd7N/Zfz4elBOkQAmwgAenh1qE3j2z2Q7NMZyP+KSNbceVOdv7d7BFgCsxlB+JPGOlUV10rJUoyVG5oHODb436cfOnrmJAAEgwPL9zQ2IymbeEcK4ME4rvBtxQPJBP0oBl7va68fGhB3r+9HOxcSpVsO6fBtV/hUlg/Z9tF0gJwrgnTMAgf8A2oIpboiZkxwvTJT/AAmfvpV7wPscx61BLpaZTNyTnI4mAkVaUexxbSQUYlJPIsgA+JBmfC1BkjOz3VXS2og6WAHxqRw+7qjdxYR0Tc/pVn2/sdWGdUhUmImx1Im0+8k8CPnUYHjEHSD5UHGtlMpF0JUeJUZJ/TyohEe4cttBEUIvfD7tSFL+5AoG21VhZEQFJ160lvEocEK7josFT8+kV3GpBMzeelR7wtNwZ1jjNBO5+1SWl2Wn3T16GvVDN4pQOtx8I5dK9QaPuc67hsQZEJUhRvoFASFdOI86vuwcSVyoxy1148enzqlIxbKHHMneQoZQVgkgcgas+7uKHYNjXvKgxwmONBYXx0F/2qMxeD1i88uHjTx7EAHmPlXMHlceQhUEKCjGshIuPUigh8Lu27iQVNlIRMBagQFDmAPe8ZANTuwtwGGF9qsB50e6pSQAj/am4HjrVnSgAWERXs3Cg4owDxPKoTb+x2sdhVIcT3Vggg6pP6g1MlyDl56VEY3EFh5Mj+m93Cq0JdPumJ/Np5Cg+aNsbKXg8Q5h3DKkGyh+YEWVB0kcOdHwO0UtNKcVMqJygHUCwEaRzNXv2z7trzoxAE6JcI1UANYHHpWRYvE5zOiRYDkKDmKxanFla7lUkm9unQCrtuL7L38aEOLV2DBPvEHMsC/cBFxH5japb2d+zYBxvE49CckBTbCrlc6OLiyUgXCTc1szsE5cw07oTbKI0tpagr2xdxMBgzLbJdXA77nfieN7elWtwSJBED0A8BUU+tSRBVCU6gWPmT9K6nFpz93NkASSdUgnQSdT4UBcS0UiSUqgWgQb8geNek5QVcLidbajzr2JxzIWElIzxKSSTOtxwpqnErWCdAnXxPyoHrTWZMhVuuo50fCPIUqOQiOAHPx4VWdpbXKEkKWQOA+VxVXf3+DRGdywtE3+AoJ32n/hw0VKCi4kZG1pPeSXFaKmykSJHEHSsgXeY1SJVe17Awfjyp7vPvirFuDKVdmiFqBIFkGeMTVXGOy95J72s+Nz5HlxoJQvAGaG5izB0oOLxqFEFHdCh7tzlPFPl8qZfiZN/uKBypYn60FTn7UltZPTjrRM4kkgx4gX86BKD4/z8da9Skp4/ceVeoNYxbaSAW05ct1ZxxOsXpODddaKCUmCdLWBJioZ1m/rS8OFWE6nlPzoLcnagsCsJi0q/amC95ltY/DONp7RptDna5SPdVAURJElIAVFMVtRxmDqY/Sn+5rqPxZQoEyhQ4WM0Fvw/ta2atYR2xQSY76FpE9SRAHXSrNiysozMlJWBKZ91X+JI4HmOhrEvaHuSEOSld1SSCLRypx7Nt8MTg4YdIew8DICo5m50CSRdOvdJtaDQbIhztmpgpVyOqVjgfA8RrUTiknG4RxtQCHRKVJn3HBoR0/MKqa/bCn/APKN4VLKuyUQ2omM3aKPdUADGUCxkzU5vJvk3hNo4VktqKsQFJUoRYC6dTfvc+BoITbuJef2eC6R27BOdKAT3m+Nuae951Sd4XcEMEy42llbjTgcyBCZdBIUpCiO8B06VNb0e1lvDY/FNpYURkS2bgZnIMKNjYAxWLMqlUixMnw4/M0Gwj21NPPtofw7jTEErKZKpItZMEpBA04UPbftow6FxhW1lNrkFItIJANyYves4Y2y4lYUtRWEgxpImJgxU6/s9l8hwhQBgxabDpQaOd6tkpSHVY04lStQsmdNOzCRlv41F7a9rjHZJS2oqgQQlChxsBIA6Wqq4trMgZoIOndAOhF41phidiIPcSVSmNdDPyoJZ/2s5ltkNrOQQL8yZ8TSsX7YnClSUMkCeJiT86hDu9lUL2CZPjH3elJ2OhSDEggifP40Acf7QcQsWQlPqfISarT2JKySomb9dam8RsRIFjfXzpsjZE6EC06UEY2uLwD0NOm8Y3JlEcim8RrZWvrQ9oYXIuKZqoH2LxKIARF7mMwAJA0CuPrQEKvz4+XGm9KSJMUDlDtvvyovaZtRPDTiKZ5rn5zRkmQKB4hfIazPyrlebEAnl+vCvUH/2Q=="/>
          <p:cNvSpPr>
            <a:spLocks noChangeAspect="1" noChangeArrowheads="1"/>
          </p:cNvSpPr>
          <p:nvPr/>
        </p:nvSpPr>
        <p:spPr bwMode="auto">
          <a:xfrm>
            <a:off x="0" y="-1057275"/>
            <a:ext cx="19050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84888" y="2276475"/>
            <a:ext cx="2447925" cy="163195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Генерал-лейтенант Дубынин Виктор Петрович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30 апреля 1986 г. — 1 июня 1987 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11638" y="4724400"/>
            <a:ext cx="4321175" cy="101600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Генерал-лейтенант Громов Борис Всеволодович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1 июня 1987 г. — 15 февраля 1989 г.</a:t>
            </a:r>
          </a:p>
        </p:txBody>
      </p:sp>
      <p:pic>
        <p:nvPicPr>
          <p:cNvPr id="16386" name="Picture 2" descr="&amp;Vcy; &amp;scy;&amp;vcy;&amp;ocy;&amp;icy; &amp;scy;&amp;ocy;&amp;rcy;&amp;ocy;&amp;kcy; &amp;scy; &amp;ncy;&amp;iecy;&amp;bcy;&amp;ocy;&amp;lcy;&amp;softcy;&amp;shcy;&amp;icy;&amp;mcy; &amp;gcy;&amp;iecy;&amp;ncy;&amp;iecy;&amp;rcy;&amp;acy;&amp;lcy; &amp;Dcy;&amp;ucy;&amp;bcy;&amp;ycy;&amp;ncy;&amp;icy;&amp;ncy; &amp;vcy;&amp;zcy;&amp;vcy;&amp;acy;&amp;lcy;&amp;icy; &amp;ncy;&amp;acy; &amp;pcy;&amp;lcy;&amp;iecy;&amp;chcy;&amp;icy; &amp;tcy;&amp;yacy;&amp;zhcy;&amp;iecy;&amp;lcy;&amp;ycy;&amp;jcy; &amp;gcy;&amp;rcy;&amp;ucy;&amp;zcy; &amp;ocy;&amp;tcy;&amp;vcy;&amp;iecy;&amp;tcy;&amp;scy;&amp;tcy;&amp;vcy;&amp;iecy;&amp;ncy;&amp;ncy;&amp;ocy;&amp;scy;&amp;tcy;&amp;icy; &amp;zcy;&amp;acy; &amp;zhcy;&amp;icy;&amp;zcy;&amp;ncy;&amp;icy; &amp;mcy;&amp;ncy;&amp;ocy;&amp;gcy;&amp;icy;&amp;khcy; &amp;tcy;&amp;ycy;&amp;scy;&amp;yacy;&amp;chcy; &amp;lcy;&amp;yucy;&amp;dcy;&amp;iecy;&amp;jcy;. &amp;Fcy;&amp;ocy;&amp;tcy;&amp;ocy;: &amp;Rcy;&amp;Icy;&amp;Acy; &amp;Ncy;&amp;ocy;&amp;vcy;&amp;ocy;&amp;scy;&amp;tcy;&amp;icy; www.ria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0"/>
            <a:ext cx="2747963" cy="20605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2290" name="Picture 2" descr="http://rsva-ural.ru/news/customimages/1831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0"/>
            <a:ext cx="1441450" cy="21018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2294" name="Picture 6" descr="http://www.uspu.ru/i/news/4_shur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0"/>
            <a:ext cx="1530350" cy="2159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2296" name="Picture 8" descr="http://newsyour.ru/upload/43-34176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4149725"/>
            <a:ext cx="3028950" cy="2016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ia116.odnoklassniki.ru/getImage?photoId=300405471875&amp;photoType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23363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Виктор\Мои документы\Загрузки\тыщенко -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0888" y="765175"/>
            <a:ext cx="3313112" cy="226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9" descr="C:\Documents and Settings\Виктор\Мои документы\Загрузки\тыщенко -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565400"/>
            <a:ext cx="4097338" cy="2738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10" descr="C:\Documents and Settings\Виктор\Мои документы\Загрузки\тыщенко -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4508500"/>
            <a:ext cx="2881313" cy="204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6" name="Picture 11" descr="C:\Documents and Settings\Виктор\Мои документы\Загрузки\тыщенко - 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25972">
            <a:off x="4689475" y="3082925"/>
            <a:ext cx="3859213" cy="2603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250825" y="1052513"/>
            <a:ext cx="41052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Педагог  Центра «Взлёт»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Александр Иванович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ТЫЩЕНКО в Афганистане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79838" y="476250"/>
            <a:ext cx="2160587" cy="2736850"/>
          </a:xfrm>
          <a:prstGeom prst="roundRect">
            <a:avLst>
              <a:gd name="adj" fmla="val 10000"/>
            </a:avLst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gtrk-saratov.ru/images/cms/data/2011-2012/february/15%20feb/afga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2"/>
            <a:ext cx="3829050" cy="381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7412" name="Picture 4" descr="http://structure.mil.ru/images/military/military/photo/iv-oksv37%281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7925"/>
            <a:ext cx="3672408" cy="26019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2" descr="http://www.rsva-ural.ru/catalogue/customimages/105/Sh_F_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03857">
            <a:off x="1110968" y="2872741"/>
            <a:ext cx="3810000" cy="2781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vit.net.ua/upload/news_afgan_20100215/1_afghanista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564904"/>
            <a:ext cx="4876800" cy="3181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2" descr="http://vit.net.ua/upload/news_afgan_20100215/1_8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04664"/>
            <a:ext cx="4464496" cy="301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45410" name="Picture 2" descr="http://vit.net.ua/upload/news_afgan_20100215/2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5381">
            <a:off x="5047332" y="3159053"/>
            <a:ext cx="3554760" cy="23698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45412" name="Picture 4" descr="http://vit.net.ua/upload/news_afgan_20100215/2_1620379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6672"/>
            <a:ext cx="3403622" cy="27153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cs5181.userapi.com/u20838429/-14/x_ed6fd1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4868863"/>
            <a:ext cx="9144000" cy="1939925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FF"/>
                </a:solidFill>
              </a:rPr>
              <a:t>       Выполняя женевские соглашения, СССР, в соответствии с достигнутыми договоренностями, полностью завершил вывод частей и соединений ограниченного контингента советских войск из Афганистана  15 февраля 1989 года</a:t>
            </a:r>
            <a:br>
              <a:rPr lang="ru-RU" sz="2400" b="1" dirty="0">
                <a:solidFill>
                  <a:srgbClr val="FFFFFF"/>
                </a:solidFill>
              </a:rPr>
            </a:br>
            <a:endParaRPr lang="ru-RU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desantura.ru/bitrix/components/bitrix/forum.interface/show_file.php?fid=157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0"/>
            <a:ext cx="6048375" cy="58134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476375" y="4868863"/>
            <a:ext cx="6048375" cy="1200150"/>
          </a:xfrm>
          <a:prstGeom prst="rect">
            <a:avLst/>
          </a:prstGeom>
          <a:solidFill>
            <a:srgbClr val="99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rebuchet MS" pitchFamily="34" charset="0"/>
              </a:rPr>
              <a:t>Громов уходил последним. Мост "Дружбы", Хайратон - Термез. 15.02.1989 г.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68313" y="692150"/>
            <a:ext cx="8207375" cy="5113338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AutoShape 5"/>
          <p:cNvSpPr>
            <a:spLocks noChangeArrowheads="1"/>
          </p:cNvSpPr>
          <p:nvPr/>
        </p:nvSpPr>
        <p:spPr bwMode="auto">
          <a:xfrm rot="10800000">
            <a:off x="0" y="5733256"/>
            <a:ext cx="9144001" cy="864096"/>
          </a:xfrm>
          <a:prstGeom prst="ribbon">
            <a:avLst>
              <a:gd name="adj1" fmla="val 33333"/>
              <a:gd name="adj2" fmla="val 50000"/>
            </a:avLst>
          </a:prstGeom>
          <a:solidFill>
            <a:srgbClr val="FF000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57332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rebuchet MS" pitchFamily="34" charset="0"/>
              </a:rPr>
              <a:t>Вечная память</a:t>
            </a:r>
            <a:endParaRPr lang="ru-RU" sz="2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http://vit.net.ua/upload/news_afgan_20100215/5_%D0%98%D0%B7%D0%BE%D0%B1%D1%80%D0%B0%D0%B6%D0%B5%D0%BD%D0%B8%D0%B5%2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0310">
            <a:off x="3821113" y="728663"/>
            <a:ext cx="5041900" cy="37814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5" name="Picture 2" descr="http://vit.net.ua/upload/news_afgan_20100215/5_%D0%98%D0%B7%D0%BE%D0%B1%D1%80%D0%B0%D0%B6%D0%B5%D0%BD%D0%B8%D0%B5%20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2924175"/>
            <a:ext cx="4608513" cy="34575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46" name="Picture 6" descr="http://vit.net.ua/upload/news_afgan_20100215/5_%D0%98%D0%B7%D0%BE%D0%B1%D1%80%D0%B0%D0%B6%D0%B5%D0%BD%D0%B8%D0%B5%20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19084">
            <a:off x="946150" y="130175"/>
            <a:ext cx="4105275" cy="30781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248" name="Picture 8" descr="http://vit.net.ua/upload/news_afgan_20100215/5_%D0%98%D0%B7%D0%BE%D0%B1%D1%80%D0%B0%D0%B6%D0%B5%D0%BD%D0%B8%D0%B5%201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26614">
            <a:off x="4943475" y="2935288"/>
            <a:ext cx="2470150" cy="32940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7" name="AutoShape 5"/>
          <p:cNvSpPr>
            <a:spLocks noChangeArrowheads="1"/>
          </p:cNvSpPr>
          <p:nvPr/>
        </p:nvSpPr>
        <p:spPr bwMode="auto">
          <a:xfrm rot="10800000">
            <a:off x="0" y="5733256"/>
            <a:ext cx="9144001" cy="864096"/>
          </a:xfrm>
          <a:prstGeom prst="ribbon">
            <a:avLst>
              <a:gd name="adj1" fmla="val 33333"/>
              <a:gd name="adj2" fmla="val 50000"/>
            </a:avLst>
          </a:prstGeom>
          <a:solidFill>
            <a:srgbClr val="FF000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744" y="57332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rebuchet MS" pitchFamily="34" charset="0"/>
              </a:rPr>
              <a:t>Вечная память</a:t>
            </a:r>
            <a:endParaRPr lang="ru-RU" sz="2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img-fotki.yandex.ru/get/5704/dervishv.64/0_515bc_bb279dfc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 rot="10800000">
            <a:off x="0" y="5993904"/>
            <a:ext cx="9144001" cy="864096"/>
          </a:xfrm>
          <a:prstGeom prst="ribbon">
            <a:avLst>
              <a:gd name="adj1" fmla="val 33333"/>
              <a:gd name="adj2" fmla="val 50000"/>
            </a:avLst>
          </a:prstGeom>
          <a:solidFill>
            <a:srgbClr val="FF000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594928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rebuchet MS" pitchFamily="34" charset="0"/>
              </a:rPr>
              <a:t>Вечная память</a:t>
            </a:r>
            <a:endParaRPr lang="ru-RU" sz="2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img-fotki.yandex.ru/get/5208/dervishv.64/0_515c2_9d73caa2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 rot="10800000">
            <a:off x="14287" y="5918994"/>
            <a:ext cx="9144001" cy="864096"/>
          </a:xfrm>
          <a:prstGeom prst="ribbon">
            <a:avLst>
              <a:gd name="adj1" fmla="val 33333"/>
              <a:gd name="adj2" fmla="val 50000"/>
            </a:avLst>
          </a:prstGeom>
          <a:solidFill>
            <a:srgbClr val="FF000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587727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rebuchet MS" pitchFamily="34" charset="0"/>
              </a:rPr>
              <a:t>Вечная память</a:t>
            </a:r>
            <a:endParaRPr lang="ru-RU" sz="2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otvaga2.narod.ru/otvaga2/war_primenenie/s75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508500"/>
            <a:ext cx="6516688" cy="23082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По данным Генерального штаба ВС СССР, за период с 11 июля 1965 г. по 31 декабря 1974 года во Вьетнам в качестве военных специалистов было направлено 6359 генералов и офицеров советских Вооруженных Сил. </a:t>
            </a:r>
          </a:p>
        </p:txBody>
      </p:sp>
      <p:sp>
        <p:nvSpPr>
          <p:cNvPr id="52228" name="Прямоугольник 4"/>
          <p:cNvSpPr>
            <a:spLocks noChangeArrowheads="1"/>
          </p:cNvSpPr>
          <p:nvPr/>
        </p:nvSpPr>
        <p:spPr bwMode="auto">
          <a:xfrm>
            <a:off x="6511925" y="4076700"/>
            <a:ext cx="26320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Боевые потери за этот период составили 13 человек.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00338" y="188913"/>
            <a:ext cx="6443662" cy="52228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</a:rPr>
              <a:t>Война во Вьетнаме 1964-1975 годов</a:t>
            </a:r>
          </a:p>
        </p:txBody>
      </p:sp>
      <p:pic>
        <p:nvPicPr>
          <p:cNvPr id="39940" name="Picture 4" descr="http://im0-tub-ru.yandex.net/i?id=263556803-71-72&amp;n=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2305050" cy="1535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Виктор\Мои документы\PoverPoint\фон - 65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2413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51500" y="725488"/>
            <a:ext cx="3097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Принуждение Грузии к миру</a:t>
            </a:r>
          </a:p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Август 2008 года</a:t>
            </a:r>
          </a:p>
        </p:txBody>
      </p:sp>
      <p:pic>
        <p:nvPicPr>
          <p:cNvPr id="6" name="Picture 2" descr="http://topwar.ru/uploads/posts/2010-12/1292518029_vostok-201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573463"/>
            <a:ext cx="3852863" cy="256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" name="Picture 2" descr="http://static.zn.ua/system/illustrations/000/041/033/original.jpg?13287933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933825"/>
            <a:ext cx="4510088" cy="26638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5795963" y="2781300"/>
            <a:ext cx="2808287" cy="431800"/>
          </a:xfrm>
          <a:prstGeom prst="ribbon">
            <a:avLst>
              <a:gd name="adj1" fmla="val 33333"/>
              <a:gd name="adj2" fmla="val 50000"/>
            </a:avLst>
          </a:prstGeom>
          <a:solidFill>
            <a:srgbClr val="FF000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10" name="Picture 2" descr="http://content.foto.mail.ru/mail/warlord109/64/i-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33375"/>
            <a:ext cx="5292725" cy="33813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875" y="2940050"/>
            <a:ext cx="4446588" cy="2965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" name="Picture 4" descr="http://old.nationaldefense.ru/dyn_images/img2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04813"/>
            <a:ext cx="5327650" cy="3108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2" descr="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981075"/>
            <a:ext cx="3319463" cy="21494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" name="Picture 4" descr="&amp;Ncy;&amp;acy;&amp;scy;&amp;lcy;&amp;iecy;&amp;dcy;&amp;ncy;&amp;icy;&amp;kcy;&amp;icy; &amp;Pcy;&amp;ocy;&amp;bcy;&amp;iecy;&amp;dcy;&amp;ycy;. &amp;Gcy;&amp;iecy;&amp;rcy;&amp;ocy;&amp;jcy; &amp;Rcy;&amp;ocy;&amp;scy;&amp;scy;&amp;icy;&amp;icy; &amp;Icy;&amp;vcy;&amp;acy;&amp;ncy; &amp;Ncy;&amp;iecy;&amp;chcy;&amp;acy;&amp;iecy;&amp;v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3644900"/>
            <a:ext cx="2808288" cy="21066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95238" name="TextBox 10"/>
          <p:cNvSpPr txBox="1">
            <a:spLocks noChangeArrowheads="1"/>
          </p:cNvSpPr>
          <p:nvPr/>
        </p:nvSpPr>
        <p:spPr bwMode="auto">
          <a:xfrm>
            <a:off x="1331913" y="5805488"/>
            <a:ext cx="2952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Герой России майор</a:t>
            </a:r>
          </a:p>
          <a:p>
            <a:pPr algn="ctr"/>
            <a:r>
              <a:rPr lang="ru-RU" sz="2000" b="1"/>
              <a:t>Иван Нечаев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rusya.ru/UserFiles/images/1bb1187ea40c404fa59e4a15fbf787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765175"/>
            <a:ext cx="546576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://www.coldwar.ru/rvo/092008/img/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6403">
            <a:off x="5313363" y="1660525"/>
            <a:ext cx="3240087" cy="31226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28002" name="Picture 2" descr="&amp;Zcy;&amp;acy;&amp;yacy;&amp;vcy;&amp;lcy;&amp;iecy;&amp;ncy;&amp;icy;&amp;yacy; &amp;Gcy;&amp;rcy;&amp;ucy;&amp;zcy;&amp;icy;&amp;icy; &amp;ocy; &amp;zcy;&amp;acy;&amp;khcy;&amp;vcy;&amp;acy;&amp;tcy;&amp;iecy; &amp;Rcy;&amp;ocy;&amp;scy;&amp;scy;&amp;icy;&amp;iecy;&amp;jcy; &amp;iecy;&amp;iecy; &amp;tcy;&amp;iecy;&amp;rcy;&amp;rcy;&amp;icy;&amp;tcy;&amp;ocy;&amp;rcy;&amp;icy;&amp;icy; - &amp;bcy;&amp;iecy;&amp;scy;&amp;pcy;&amp;ocy;&amp;chcy;&amp;vcy;&amp;iecy;&amp;ncy;&amp;ncy;&amp;y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3429000"/>
            <a:ext cx="3444875" cy="2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vesti.ru/p/b_662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7567">
            <a:off x="4494213" y="1325563"/>
            <a:ext cx="3709987" cy="27844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1187450" y="549275"/>
            <a:ext cx="3240088" cy="4032250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7284" name="Прямоугольник 10"/>
          <p:cNvSpPr>
            <a:spLocks noChangeArrowheads="1"/>
          </p:cNvSpPr>
          <p:nvPr/>
        </p:nvSpPr>
        <p:spPr bwMode="auto">
          <a:xfrm>
            <a:off x="611188" y="4724400"/>
            <a:ext cx="79930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       За мужество и героизм, проявленные при исполнении воинского долга в ходе операции по принуждению Грузии к миру, майору Ветчинову Денису Васильевичу присвоено звание Героя Российской Федерации (посмертно). 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sammler.ru/uploads/post-628-1261847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05263"/>
            <a:ext cx="2016125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2" descr="&amp;Vcy;&amp;lcy;&amp;acy;&amp;dcy;&amp;icy;&amp;mcy;&amp;icy;&amp;rcy; &amp;Acy;&amp;ncy;&amp;acy;&amp;tcy;&amp;ocy;&amp;lcy;&amp;softcy;&amp;iecy;&amp;vcy;&amp;icy;&amp;chcy; &amp;SHcy;&amp;acy;&amp;mcy;&amp;acy;&amp;ncy;&amp;ocy;&amp;v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4005263"/>
            <a:ext cx="15367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2" descr="http://www.gosnagrada.ru/images/uras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4005263"/>
            <a:ext cx="154146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4" descr="http://www.gosnagrada.ru/images/leb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238" y="4005263"/>
            <a:ext cx="20002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6" descr="http://www.gosnagrada.ru/images/makarov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188913"/>
            <a:ext cx="16954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1" name="Picture 8" descr="http://www.gosnagrada.ru/images/zeli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275" y="188913"/>
            <a:ext cx="15811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2" name="Picture 10" descr="http://www.gosnagrada.ru/images/boldire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5963" y="188913"/>
            <a:ext cx="16668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19138" y="3141663"/>
            <a:ext cx="8424862" cy="64611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</a:rPr>
              <a:t>Кавалеры ордена Святого Георгия , награжденные за успешно проведенную операцию "Принуждение Грузии к миру".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92950" y="6381750"/>
            <a:ext cx="1582738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</a:rPr>
              <a:t>Урасов М.И.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76825" y="6381750"/>
            <a:ext cx="1871663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</a:rPr>
              <a:t>Шаманов .В.А.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16238" y="6381750"/>
            <a:ext cx="2016125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</a:rPr>
              <a:t>Лебедь А.В.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750" y="6381750"/>
            <a:ext cx="2160588" cy="36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</a:rPr>
              <a:t>Макаров .С.Е. 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63713" y="2636838"/>
            <a:ext cx="1728787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</a:rPr>
              <a:t>Макаров Н.Е.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67150" y="2636838"/>
            <a:ext cx="1641475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</a:rPr>
              <a:t>Зелин А.Н.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24525" y="2636838"/>
            <a:ext cx="2160588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FFFF"/>
                </a:solidFill>
              </a:rPr>
              <a:t>Болдырев В.А.</a:t>
            </a:r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6" descr="Скупа Афганская  природа"/>
          <p:cNvPicPr>
            <a:picLocks noChangeAspect="1" noChangeArrowheads="1"/>
          </p:cNvPicPr>
          <p:nvPr/>
        </p:nvPicPr>
        <p:blipFill>
          <a:blip r:embed="rId2" cstate="print"/>
          <a:srcRect t="44464" r="32320"/>
          <a:stretch>
            <a:fillRect/>
          </a:stretch>
        </p:blipFill>
        <p:spPr bwMode="auto">
          <a:xfrm>
            <a:off x="0" y="-242888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://lh3.ggpht.com/_svOCU_aTPc8/TDGrBqs3EiI/AAAAAAAAEV0/N6BIXcvG_tM/s800/c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26010">
            <a:off x="4587875" y="665163"/>
            <a:ext cx="3198813" cy="21193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9" name="Скругленный прямоугольник 8"/>
          <p:cNvSpPr/>
          <p:nvPr/>
        </p:nvSpPr>
        <p:spPr>
          <a:xfrm>
            <a:off x="1403350" y="2133600"/>
            <a:ext cx="3455988" cy="2374900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4" descr="http://im0-tub-ru.yandex.net/i?id=440432917-59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88913"/>
            <a:ext cx="2289175" cy="1716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2411413" y="333375"/>
            <a:ext cx="36734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Египет </a:t>
            </a:r>
          </a:p>
        </p:txBody>
      </p:sp>
      <p:sp>
        <p:nvSpPr>
          <p:cNvPr id="53254" name="Прямоугольник 14"/>
          <p:cNvSpPr>
            <a:spLocks noChangeArrowheads="1"/>
          </p:cNvSpPr>
          <p:nvPr/>
        </p:nvSpPr>
        <p:spPr bwMode="auto">
          <a:xfrm>
            <a:off x="755650" y="5157788"/>
            <a:ext cx="7993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Согласно «Российской газете», «в Египте между 1967 и 1973 годами несли службу» от 30 до 50 тысяч советских военнослужащих. </a:t>
            </a:r>
          </a:p>
        </p:txBody>
      </p:sp>
      <p:pic>
        <p:nvPicPr>
          <p:cNvPr id="16" name="Picture 2" descr="http://www.islamnews.ru/uploads/news/2008-10/237509302/news-5AFgTMBt2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2924175"/>
            <a:ext cx="2663825" cy="1998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cs10927.userapi.com/u151979321/147339975/x_49c72a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8913"/>
            <a:ext cx="2232025" cy="14906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3995738" y="260350"/>
            <a:ext cx="201612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Сирия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54276" name="Прямоугольник 3"/>
          <p:cNvSpPr>
            <a:spLocks noChangeArrowheads="1"/>
          </p:cNvSpPr>
          <p:nvPr/>
        </p:nvSpPr>
        <p:spPr bwMode="auto">
          <a:xfrm>
            <a:off x="323850" y="4581525"/>
            <a:ext cx="85693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       В своём документальном фильме «Бейрут 82: неизвестная война Брежнева», режиссёр А. Поборцев, со ссылкой на МО России, приводит данные о 8000 советских военнослужащих в Сирии в период с 1982 по 1985 гг.</a:t>
            </a:r>
          </a:p>
        </p:txBody>
      </p:sp>
      <p:pic>
        <p:nvPicPr>
          <p:cNvPr id="48136" name="Picture 8" descr="http://www.veteransyria.org/_ph/3/322432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63635">
            <a:off x="1014413" y="1630363"/>
            <a:ext cx="4103687" cy="24876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6" descr="http://www.veteransyria.org/images/flag_svs_ehlektronnyj_ehski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412875"/>
            <a:ext cx="3810000" cy="2771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geofoto.ru/ethiopia/10-11/IMG_3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0500">
            <a:off x="638175" y="820738"/>
            <a:ext cx="3960813" cy="264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8" descr="&amp;Gcy;&amp;ocy;&amp;scy;&amp;ucy;&amp;dcy;&amp;acy;&amp;rcy;&amp;scy;&amp;tcy;&amp;vcy;&amp;iecy;&amp;ncy;&amp;ncy;&amp;ycy;&amp;jcy; &amp;fcy;&amp;lcy;&amp;acy;&amp;gcy; &amp;Ecy;&amp;fcy;&amp;icy;&amp;ocy;&amp;pcy;&amp;icy;&amp;icy;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3375"/>
            <a:ext cx="2736850" cy="13668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4034" name="Picture 2" descr="http://www.spxdaily.com/images-lg/ethiopia-eritrea-map-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836613"/>
            <a:ext cx="4324350" cy="3816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500563" y="131763"/>
            <a:ext cx="43926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Эфиопия. 1977-1979гг. 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5302" name="Прямоугольник 12"/>
          <p:cNvSpPr>
            <a:spLocks noChangeArrowheads="1"/>
          </p:cNvSpPr>
          <p:nvPr/>
        </p:nvSpPr>
        <p:spPr bwMode="auto">
          <a:xfrm>
            <a:off x="5003800" y="4724400"/>
            <a:ext cx="41402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В боевых действиях в Эфиопии приняли участие 11 143 советских военнослужащих, а 69 офицеров и 2 генерала погибли. </a:t>
            </a:r>
          </a:p>
        </p:txBody>
      </p:sp>
      <p:pic>
        <p:nvPicPr>
          <p:cNvPr id="14" name="Picture 4" descr="http://de.trinixy.ru/pics4/20110321/tank_cemetery_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45106">
            <a:off x="1436688" y="4241800"/>
            <a:ext cx="3414712" cy="22812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4036" name="Picture 4" descr="http://army.lv/uploads/1231443264.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349500"/>
            <a:ext cx="3671888" cy="2486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990000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Вершина горы">
  <a:themeElements>
    <a:clrScheme name="Вершина горы 1">
      <a:dk1>
        <a:srgbClr val="4C3A1C"/>
      </a:dk1>
      <a:lt1>
        <a:srgbClr val="FFFFFF"/>
      </a:lt1>
      <a:dk2>
        <a:srgbClr val="993300"/>
      </a:dk2>
      <a:lt2>
        <a:srgbClr val="CCAA00"/>
      </a:lt2>
      <a:accent1>
        <a:srgbClr val="FF3300"/>
      </a:accent1>
      <a:accent2>
        <a:srgbClr val="9E6600"/>
      </a:accent2>
      <a:accent3>
        <a:srgbClr val="CAADAA"/>
      </a:accent3>
      <a:accent4>
        <a:srgbClr val="DADADA"/>
      </a:accent4>
      <a:accent5>
        <a:srgbClr val="FFADAA"/>
      </a:accent5>
      <a:accent6>
        <a:srgbClr val="8F5C00"/>
      </a:accent6>
      <a:hlink>
        <a:srgbClr val="FFCC00"/>
      </a:hlink>
      <a:folHlink>
        <a:srgbClr val="F7DC97"/>
      </a:folHlink>
    </a:clrScheme>
    <a:fontScheme name="Вершина гор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Вершина горы">
  <a:themeElements>
    <a:clrScheme name="Вершина горы 1">
      <a:dk1>
        <a:srgbClr val="4C3A1C"/>
      </a:dk1>
      <a:lt1>
        <a:srgbClr val="FFFFFF"/>
      </a:lt1>
      <a:dk2>
        <a:srgbClr val="993300"/>
      </a:dk2>
      <a:lt2>
        <a:srgbClr val="CCAA00"/>
      </a:lt2>
      <a:accent1>
        <a:srgbClr val="FF3300"/>
      </a:accent1>
      <a:accent2>
        <a:srgbClr val="9E6600"/>
      </a:accent2>
      <a:accent3>
        <a:srgbClr val="CAADAA"/>
      </a:accent3>
      <a:accent4>
        <a:srgbClr val="DADADA"/>
      </a:accent4>
      <a:accent5>
        <a:srgbClr val="FFADAA"/>
      </a:accent5>
      <a:accent6>
        <a:srgbClr val="8F5C00"/>
      </a:accent6>
      <a:hlink>
        <a:srgbClr val="FFCC00"/>
      </a:hlink>
      <a:folHlink>
        <a:srgbClr val="F7DC97"/>
      </a:folHlink>
    </a:clrScheme>
    <a:fontScheme name="Вершина гор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Вершина горы">
  <a:themeElements>
    <a:clrScheme name="Вершина горы 1">
      <a:dk1>
        <a:srgbClr val="4C3A1C"/>
      </a:dk1>
      <a:lt1>
        <a:srgbClr val="FFFFFF"/>
      </a:lt1>
      <a:dk2>
        <a:srgbClr val="993300"/>
      </a:dk2>
      <a:lt2>
        <a:srgbClr val="CCAA00"/>
      </a:lt2>
      <a:accent1>
        <a:srgbClr val="FF3300"/>
      </a:accent1>
      <a:accent2>
        <a:srgbClr val="9E6600"/>
      </a:accent2>
      <a:accent3>
        <a:srgbClr val="CAADAA"/>
      </a:accent3>
      <a:accent4>
        <a:srgbClr val="DADADA"/>
      </a:accent4>
      <a:accent5>
        <a:srgbClr val="FFADAA"/>
      </a:accent5>
      <a:accent6>
        <a:srgbClr val="8F5C00"/>
      </a:accent6>
      <a:hlink>
        <a:srgbClr val="FFCC00"/>
      </a:hlink>
      <a:folHlink>
        <a:srgbClr val="F7DC97"/>
      </a:folHlink>
    </a:clrScheme>
    <a:fontScheme name="Вершина гор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Вершина горы">
  <a:themeElements>
    <a:clrScheme name="Вершина горы 1">
      <a:dk1>
        <a:srgbClr val="4C3A1C"/>
      </a:dk1>
      <a:lt1>
        <a:srgbClr val="FFFFFF"/>
      </a:lt1>
      <a:dk2>
        <a:srgbClr val="993300"/>
      </a:dk2>
      <a:lt2>
        <a:srgbClr val="CCAA00"/>
      </a:lt2>
      <a:accent1>
        <a:srgbClr val="FF3300"/>
      </a:accent1>
      <a:accent2>
        <a:srgbClr val="9E6600"/>
      </a:accent2>
      <a:accent3>
        <a:srgbClr val="CAADAA"/>
      </a:accent3>
      <a:accent4>
        <a:srgbClr val="DADADA"/>
      </a:accent4>
      <a:accent5>
        <a:srgbClr val="FFADAA"/>
      </a:accent5>
      <a:accent6>
        <a:srgbClr val="8F5C00"/>
      </a:accent6>
      <a:hlink>
        <a:srgbClr val="FFCC00"/>
      </a:hlink>
      <a:folHlink>
        <a:srgbClr val="F7DC97"/>
      </a:folHlink>
    </a:clrScheme>
    <a:fontScheme name="Вершина гор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802</Words>
  <Application>Microsoft Office PowerPoint</Application>
  <PresentationFormat>Экран (4:3)</PresentationFormat>
  <Paragraphs>88</Paragraphs>
  <Slides>65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65</vt:i4>
      </vt:variant>
    </vt:vector>
  </HeadingPairs>
  <TitlesOfParts>
    <vt:vector size="72" baseType="lpstr">
      <vt:lpstr>Тема Office</vt:lpstr>
      <vt:lpstr>1_Оформление по умолчанию</vt:lpstr>
      <vt:lpstr>Оформление по умолчанию</vt:lpstr>
      <vt:lpstr>1_Вершина горы</vt:lpstr>
      <vt:lpstr>2_Вершина горы</vt:lpstr>
      <vt:lpstr>3_Вершина горы</vt:lpstr>
      <vt:lpstr>4_Вершина горы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</dc:creator>
  <cp:lastModifiedBy>Виктор</cp:lastModifiedBy>
  <cp:revision>255</cp:revision>
  <dcterms:created xsi:type="dcterms:W3CDTF">2012-12-07T08:07:13Z</dcterms:created>
  <dcterms:modified xsi:type="dcterms:W3CDTF">2013-02-10T19:24:11Z</dcterms:modified>
</cp:coreProperties>
</file>